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81" r:id="rId1"/>
  </p:sldMasterIdLst>
  <p:notesMasterIdLst>
    <p:notesMasterId r:id="rId22"/>
  </p:notesMasterIdLst>
  <p:handoutMasterIdLst>
    <p:handoutMasterId r:id="rId23"/>
  </p:handoutMasterIdLst>
  <p:sldIdLst>
    <p:sldId id="256" r:id="rId2"/>
    <p:sldId id="296" r:id="rId3"/>
    <p:sldId id="301" r:id="rId4"/>
    <p:sldId id="303" r:id="rId5"/>
    <p:sldId id="304" r:id="rId6"/>
    <p:sldId id="298" r:id="rId7"/>
    <p:sldId id="305" r:id="rId8"/>
    <p:sldId id="323" r:id="rId9"/>
    <p:sldId id="306" r:id="rId10"/>
    <p:sldId id="309" r:id="rId11"/>
    <p:sldId id="310" r:id="rId12"/>
    <p:sldId id="311" r:id="rId13"/>
    <p:sldId id="324" r:id="rId14"/>
    <p:sldId id="312" r:id="rId15"/>
    <p:sldId id="317" r:id="rId16"/>
    <p:sldId id="326" r:id="rId17"/>
    <p:sldId id="325" r:id="rId18"/>
    <p:sldId id="315" r:id="rId19"/>
    <p:sldId id="300" r:id="rId20"/>
    <p:sldId id="320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Tahoma" panose="020B0604030504040204" pitchFamily="34" charset="0"/>
      <p:regular r:id="rId37"/>
      <p:bold r:id="rId38"/>
    </p:embeddedFont>
    <p:embeddedFont>
      <p:font typeface="Webdings" panose="05030102010509060703" pitchFamily="18" charset="2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41">
          <p15:clr>
            <a:srgbClr val="A4A3A4"/>
          </p15:clr>
        </p15:guide>
        <p15:guide id="2" orient="horz" pos="133">
          <p15:clr>
            <a:srgbClr val="A4A3A4"/>
          </p15:clr>
        </p15:guide>
        <p15:guide id="3" orient="horz" pos="756">
          <p15:clr>
            <a:srgbClr val="A4A3A4"/>
          </p15:clr>
        </p15:guide>
        <p15:guide id="4" orient="horz" pos="612">
          <p15:clr>
            <a:srgbClr val="A4A3A4"/>
          </p15:clr>
        </p15:guide>
        <p15:guide id="5" pos="144">
          <p15:clr>
            <a:srgbClr val="A4A3A4"/>
          </p15:clr>
        </p15:guide>
        <p15:guide id="6" pos="5616">
          <p15:clr>
            <a:srgbClr val="A4A3A4"/>
          </p15:clr>
        </p15:guide>
        <p15:guide id="7" pos="2880">
          <p15:clr>
            <a:srgbClr val="A4A3A4"/>
          </p15:clr>
        </p15:guide>
        <p15:guide id="8" pos="646">
          <p15:clr>
            <a:srgbClr val="A4A3A4"/>
          </p15:clr>
        </p15:guide>
        <p15:guide id="9" orient="horz" pos="147">
          <p15:clr>
            <a:srgbClr val="A4A3A4"/>
          </p15:clr>
        </p15:guide>
        <p15:guide id="10" orient="horz" pos="289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 Ron" initials="TR" lastIdx="1" clrIdx="0">
    <p:extLst>
      <p:ext uri="{19B8F6BF-5375-455C-9EA6-DF929625EA0E}">
        <p15:presenceInfo xmlns:p15="http://schemas.microsoft.com/office/powerpoint/2012/main" userId="3345ef892dbae3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0007"/>
    <a:srgbClr val="2D4399"/>
    <a:srgbClr val="002147"/>
    <a:srgbClr val="2A2A2A"/>
    <a:srgbClr val="2BB5DD"/>
    <a:srgbClr val="000000"/>
    <a:srgbClr val="DC5A33"/>
    <a:srgbClr val="4B4D4C"/>
    <a:srgbClr val="859EB1"/>
    <a:srgbClr val="A0B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8" autoAdjust="0"/>
    <p:restoredTop sz="86602" autoAdjust="0"/>
  </p:normalViewPr>
  <p:slideViewPr>
    <p:cSldViewPr snapToGrid="0" showGuides="1">
      <p:cViewPr varScale="1">
        <p:scale>
          <a:sx n="105" d="100"/>
          <a:sy n="105" d="100"/>
        </p:scale>
        <p:origin x="488" y="35"/>
      </p:cViewPr>
      <p:guideLst>
        <p:guide orient="horz" pos="2741"/>
        <p:guide orient="horz" pos="133"/>
        <p:guide orient="horz" pos="756"/>
        <p:guide orient="horz" pos="612"/>
        <p:guide pos="144"/>
        <p:guide pos="5616"/>
        <p:guide pos="2880"/>
        <p:guide pos="646"/>
        <p:guide orient="horz" pos="147"/>
        <p:guide orient="horz" pos="2890"/>
      </p:guideLst>
    </p:cSldViewPr>
  </p:slideViewPr>
  <p:outlineViewPr>
    <p:cViewPr>
      <p:scale>
        <a:sx n="33" d="100"/>
        <a:sy n="33" d="100"/>
      </p:scale>
      <p:origin x="0" y="778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0287"/>
    </p:cViewPr>
  </p:sorterViewPr>
  <p:notesViewPr>
    <p:cSldViewPr snapToGrid="0" showGuides="1">
      <p:cViewPr varScale="1">
        <p:scale>
          <a:sx n="120" d="100"/>
          <a:sy n="120" d="100"/>
        </p:scale>
        <p:origin x="-5004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Train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Basic Unet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0.94920000000000004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1A-4636-A358-85F061FEBB8E}"/>
            </c:ext>
          </c:extLst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Validation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Basic Unet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0.86370000000000002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71A-4636-A358-85F061FEBB8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Basic Unet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0.87360000000000004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1A-4636-A358-85F061FEBB8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031562560"/>
        <c:axId val="1860353296"/>
      </c:barChart>
      <c:catAx>
        <c:axId val="2031562560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Dice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none"/>
        <c:minorTickMark val="none"/>
        <c:tickLblPos val="nextTo"/>
        <c:crossAx val="1860353296"/>
        <c:crosses val="autoZero"/>
        <c:auto val="1"/>
        <c:lblAlgn val="ctr"/>
        <c:lblOffset val="100"/>
        <c:noMultiLvlLbl val="0"/>
      </c:catAx>
      <c:valAx>
        <c:axId val="1860353296"/>
        <c:scaling>
          <c:orientation val="minMax"/>
          <c:min val="0.70000000000000007"/>
        </c:scaling>
        <c:delete val="1"/>
        <c:axPos val="b"/>
        <c:numFmt formatCode="General" sourceLinked="1"/>
        <c:majorTickMark val="none"/>
        <c:minorTickMark val="none"/>
        <c:tickLblPos val="nextTo"/>
        <c:crossAx val="2031562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Basic </a:t>
            </a:r>
            <a:r>
              <a:rPr lang="en-US" sz="1400" dirty="0" err="1"/>
              <a:t>UNet</a:t>
            </a:r>
            <a:r>
              <a:rPr lang="en-US" sz="1400" dirty="0"/>
              <a:t> – Dice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Train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Sheet1!$A$2:$A$61</c:f>
              <c:numCache>
                <c:formatCode>General</c:formatCode>
                <c:ptCount val="60"/>
                <c:pt idx="0">
                  <c:v>0.165791004896163</c:v>
                </c:pt>
                <c:pt idx="1">
                  <c:v>0.20987941324710799</c:v>
                </c:pt>
                <c:pt idx="2">
                  <c:v>0.24682591855525901</c:v>
                </c:pt>
                <c:pt idx="3">
                  <c:v>0.29145482182502702</c:v>
                </c:pt>
                <c:pt idx="4">
                  <c:v>0.34614026546478199</c:v>
                </c:pt>
                <c:pt idx="5">
                  <c:v>0.41319349408149703</c:v>
                </c:pt>
                <c:pt idx="6">
                  <c:v>0.48668426275253202</c:v>
                </c:pt>
                <c:pt idx="7">
                  <c:v>0.56771069765090898</c:v>
                </c:pt>
                <c:pt idx="8">
                  <c:v>0.65158653259277299</c:v>
                </c:pt>
                <c:pt idx="9">
                  <c:v>0.71287214756011896</c:v>
                </c:pt>
                <c:pt idx="10">
                  <c:v>0.76169240474700906</c:v>
                </c:pt>
                <c:pt idx="11">
                  <c:v>0.79700464010238603</c:v>
                </c:pt>
                <c:pt idx="12">
                  <c:v>0.82436078786849898</c:v>
                </c:pt>
                <c:pt idx="13">
                  <c:v>0.84349560737609797</c:v>
                </c:pt>
                <c:pt idx="14">
                  <c:v>0.85996675491332997</c:v>
                </c:pt>
                <c:pt idx="15">
                  <c:v>0.87180250883102395</c:v>
                </c:pt>
                <c:pt idx="16">
                  <c:v>0.88245511054992598</c:v>
                </c:pt>
                <c:pt idx="17">
                  <c:v>0.89042842388152998</c:v>
                </c:pt>
                <c:pt idx="18">
                  <c:v>0.894639492034912</c:v>
                </c:pt>
                <c:pt idx="19">
                  <c:v>0.90229040384292603</c:v>
                </c:pt>
                <c:pt idx="20">
                  <c:v>0.90893685817718495</c:v>
                </c:pt>
                <c:pt idx="21">
                  <c:v>0.91265726089477495</c:v>
                </c:pt>
                <c:pt idx="22">
                  <c:v>0.91607046127319303</c:v>
                </c:pt>
                <c:pt idx="23">
                  <c:v>0.91750711202621404</c:v>
                </c:pt>
                <c:pt idx="24">
                  <c:v>0.92079710960388095</c:v>
                </c:pt>
                <c:pt idx="25">
                  <c:v>0.92204272747039795</c:v>
                </c:pt>
                <c:pt idx="26">
                  <c:v>0.92491638660430897</c:v>
                </c:pt>
                <c:pt idx="27">
                  <c:v>0.92650413513183505</c:v>
                </c:pt>
                <c:pt idx="28">
                  <c:v>0.92832839488983099</c:v>
                </c:pt>
                <c:pt idx="29">
                  <c:v>0.92996138334274203</c:v>
                </c:pt>
                <c:pt idx="30">
                  <c:v>0.93169200420379605</c:v>
                </c:pt>
                <c:pt idx="31">
                  <c:v>0.932661652565002</c:v>
                </c:pt>
                <c:pt idx="32">
                  <c:v>0.93354773521423295</c:v>
                </c:pt>
                <c:pt idx="33">
                  <c:v>0.934955835342407</c:v>
                </c:pt>
                <c:pt idx="34">
                  <c:v>0.93608725070953303</c:v>
                </c:pt>
                <c:pt idx="35">
                  <c:v>0.93673914670944203</c:v>
                </c:pt>
                <c:pt idx="36">
                  <c:v>0.93747174739837602</c:v>
                </c:pt>
                <c:pt idx="37">
                  <c:v>0.93850290775298995</c:v>
                </c:pt>
                <c:pt idx="38">
                  <c:v>0.93965357542037897</c:v>
                </c:pt>
                <c:pt idx="39">
                  <c:v>0.93997007608413696</c:v>
                </c:pt>
                <c:pt idx="40">
                  <c:v>0.94194465875625599</c:v>
                </c:pt>
                <c:pt idx="41">
                  <c:v>0.94324666261672896</c:v>
                </c:pt>
                <c:pt idx="42">
                  <c:v>0.94369006156921298</c:v>
                </c:pt>
                <c:pt idx="43">
                  <c:v>0.94471234083175604</c:v>
                </c:pt>
                <c:pt idx="44">
                  <c:v>0.94451779127120905</c:v>
                </c:pt>
                <c:pt idx="45">
                  <c:v>0.94498187303543002</c:v>
                </c:pt>
                <c:pt idx="46">
                  <c:v>0.94544386863708496</c:v>
                </c:pt>
                <c:pt idx="47">
                  <c:v>0.945523381233215</c:v>
                </c:pt>
                <c:pt idx="48">
                  <c:v>0.94625574350357</c:v>
                </c:pt>
                <c:pt idx="49">
                  <c:v>0.94606745243072499</c:v>
                </c:pt>
                <c:pt idx="50">
                  <c:v>0.94620782136917103</c:v>
                </c:pt>
                <c:pt idx="51">
                  <c:v>0.94732719659805298</c:v>
                </c:pt>
                <c:pt idx="52">
                  <c:v>0.94777905941009499</c:v>
                </c:pt>
                <c:pt idx="53">
                  <c:v>0.94797259569168002</c:v>
                </c:pt>
                <c:pt idx="54">
                  <c:v>0.94860267639160101</c:v>
                </c:pt>
                <c:pt idx="55">
                  <c:v>0.94812744855880704</c:v>
                </c:pt>
                <c:pt idx="56">
                  <c:v>0.94828486442565896</c:v>
                </c:pt>
                <c:pt idx="57">
                  <c:v>0.94879055023193304</c:v>
                </c:pt>
                <c:pt idx="58">
                  <c:v>0.94957721233367898</c:v>
                </c:pt>
                <c:pt idx="59">
                  <c:v>0.94921159744262695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84-478A-8FD2-5E26A44DB8B3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Validation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Sheet1!$B$2:$B$61</c:f>
              <c:numCache>
                <c:formatCode>General</c:formatCode>
                <c:ptCount val="60"/>
                <c:pt idx="0">
                  <c:v>0.18265062570571899</c:v>
                </c:pt>
                <c:pt idx="1">
                  <c:v>0.21677002310752799</c:v>
                </c:pt>
                <c:pt idx="2">
                  <c:v>0.252770215272903</c:v>
                </c:pt>
                <c:pt idx="3">
                  <c:v>0.29696339368820102</c:v>
                </c:pt>
                <c:pt idx="4">
                  <c:v>0.352254599332809</c:v>
                </c:pt>
                <c:pt idx="5">
                  <c:v>0.41239181160926802</c:v>
                </c:pt>
                <c:pt idx="6">
                  <c:v>0.47992837429046598</c:v>
                </c:pt>
                <c:pt idx="7">
                  <c:v>0.55312186479568404</c:v>
                </c:pt>
                <c:pt idx="8">
                  <c:v>0.62521475553512496</c:v>
                </c:pt>
                <c:pt idx="9">
                  <c:v>0.679615259170532</c:v>
                </c:pt>
                <c:pt idx="10">
                  <c:v>0.71882307529449396</c:v>
                </c:pt>
                <c:pt idx="11">
                  <c:v>0.74487686157226496</c:v>
                </c:pt>
                <c:pt idx="12">
                  <c:v>0.772011399269104</c:v>
                </c:pt>
                <c:pt idx="13">
                  <c:v>0.78238838911056496</c:v>
                </c:pt>
                <c:pt idx="14">
                  <c:v>0.80210030078887895</c:v>
                </c:pt>
                <c:pt idx="15">
                  <c:v>0.80145788192749001</c:v>
                </c:pt>
                <c:pt idx="16">
                  <c:v>0.81333941221237105</c:v>
                </c:pt>
                <c:pt idx="17">
                  <c:v>0.82484716176986606</c:v>
                </c:pt>
                <c:pt idx="18">
                  <c:v>0.82759374380111606</c:v>
                </c:pt>
                <c:pt idx="19">
                  <c:v>0.84048485755920399</c:v>
                </c:pt>
                <c:pt idx="20">
                  <c:v>0.83919292688369695</c:v>
                </c:pt>
                <c:pt idx="21">
                  <c:v>0.83625304698944003</c:v>
                </c:pt>
                <c:pt idx="22">
                  <c:v>0.84926152229309004</c:v>
                </c:pt>
                <c:pt idx="23">
                  <c:v>0.844241142272949</c:v>
                </c:pt>
                <c:pt idx="24">
                  <c:v>0.84967917203903198</c:v>
                </c:pt>
                <c:pt idx="25">
                  <c:v>0.84508645534515303</c:v>
                </c:pt>
                <c:pt idx="26">
                  <c:v>0.85209709405899003</c:v>
                </c:pt>
                <c:pt idx="27">
                  <c:v>0.85373139381408603</c:v>
                </c:pt>
                <c:pt idx="28">
                  <c:v>0.84732192754745395</c:v>
                </c:pt>
                <c:pt idx="29">
                  <c:v>0.85697424411773604</c:v>
                </c:pt>
                <c:pt idx="30">
                  <c:v>0.859832823276519</c:v>
                </c:pt>
                <c:pt idx="31">
                  <c:v>0.85240185260772705</c:v>
                </c:pt>
                <c:pt idx="32">
                  <c:v>0.85881584882736195</c:v>
                </c:pt>
                <c:pt idx="33">
                  <c:v>0.86056512594223</c:v>
                </c:pt>
                <c:pt idx="34">
                  <c:v>0.86490499973297097</c:v>
                </c:pt>
                <c:pt idx="35">
                  <c:v>0.86491429805755604</c:v>
                </c:pt>
                <c:pt idx="36">
                  <c:v>0.86469966173171997</c:v>
                </c:pt>
                <c:pt idx="37">
                  <c:v>0.86416810750961304</c:v>
                </c:pt>
                <c:pt idx="38">
                  <c:v>0.85994458198547297</c:v>
                </c:pt>
                <c:pt idx="39">
                  <c:v>0.86988079547882002</c:v>
                </c:pt>
                <c:pt idx="40">
                  <c:v>0.87016510963439897</c:v>
                </c:pt>
                <c:pt idx="41">
                  <c:v>0.87001305818557695</c:v>
                </c:pt>
                <c:pt idx="42">
                  <c:v>0.86700683832168501</c:v>
                </c:pt>
                <c:pt idx="43">
                  <c:v>0.86696875095367398</c:v>
                </c:pt>
                <c:pt idx="44">
                  <c:v>0.86799162626266402</c:v>
                </c:pt>
                <c:pt idx="45">
                  <c:v>0.86694455146789495</c:v>
                </c:pt>
                <c:pt idx="46">
                  <c:v>0.86715692281723</c:v>
                </c:pt>
                <c:pt idx="47">
                  <c:v>0.871038377285003</c:v>
                </c:pt>
                <c:pt idx="48">
                  <c:v>0.871237933635711</c:v>
                </c:pt>
                <c:pt idx="49">
                  <c:v>0.86941683292388905</c:v>
                </c:pt>
                <c:pt idx="50">
                  <c:v>0.87383794784545898</c:v>
                </c:pt>
                <c:pt idx="51">
                  <c:v>0.871781766414642</c:v>
                </c:pt>
                <c:pt idx="52">
                  <c:v>0.87411177158355702</c:v>
                </c:pt>
                <c:pt idx="53">
                  <c:v>0.87196236848831099</c:v>
                </c:pt>
                <c:pt idx="54">
                  <c:v>0.87157011032104403</c:v>
                </c:pt>
                <c:pt idx="55">
                  <c:v>0.86970192193984897</c:v>
                </c:pt>
                <c:pt idx="56">
                  <c:v>0.87614136934280396</c:v>
                </c:pt>
                <c:pt idx="57">
                  <c:v>0.87209463119506803</c:v>
                </c:pt>
                <c:pt idx="58">
                  <c:v>0.87358373403549106</c:v>
                </c:pt>
                <c:pt idx="59">
                  <c:v>0.869423508644104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84-478A-8FD2-5E26A44DB8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31576160"/>
        <c:axId val="2121561760"/>
      </c:lineChart>
      <c:catAx>
        <c:axId val="20315761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Epoch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2121561760"/>
        <c:crosses val="autoZero"/>
        <c:auto val="1"/>
        <c:lblAlgn val="ctr"/>
        <c:lblOffset val="100"/>
        <c:noMultiLvlLbl val="0"/>
      </c:catAx>
      <c:valAx>
        <c:axId val="2121561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Dice</a:t>
                </a:r>
                <a:r>
                  <a:rPr lang="en-US" baseline="0" dirty="0"/>
                  <a:t> Score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2031576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1303827613137531"/>
          <c:y val="0.49041469816272965"/>
          <c:w val="0.43503825112435413"/>
          <c:h val="0.1887519685039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baseline="0" dirty="0">
                <a:effectLst/>
              </a:rPr>
              <a:t>Basic </a:t>
            </a:r>
            <a:r>
              <a:rPr lang="en-US" sz="1400" b="0" i="0" baseline="0" dirty="0" err="1">
                <a:effectLst/>
              </a:rPr>
              <a:t>UNet</a:t>
            </a:r>
            <a:r>
              <a:rPr lang="en-US" sz="1400" b="0" i="0" baseline="0" dirty="0">
                <a:effectLst/>
              </a:rPr>
              <a:t> – Loss</a:t>
            </a:r>
            <a:endParaRPr lang="he-IL" sz="14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Train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Sheet1!$A$2:$A$61</c:f>
              <c:numCache>
                <c:formatCode>General</c:formatCode>
                <c:ptCount val="60"/>
                <c:pt idx="0">
                  <c:v>0.83420896530151301</c:v>
                </c:pt>
                <c:pt idx="1">
                  <c:v>0.79012060165405196</c:v>
                </c:pt>
                <c:pt idx="2">
                  <c:v>0.75317406654357899</c:v>
                </c:pt>
                <c:pt idx="3">
                  <c:v>0.70854520797729403</c:v>
                </c:pt>
                <c:pt idx="4">
                  <c:v>0.65385973453521695</c:v>
                </c:pt>
                <c:pt idx="5">
                  <c:v>0.58680647611617998</c:v>
                </c:pt>
                <c:pt idx="6">
                  <c:v>0.51331573724746704</c:v>
                </c:pt>
                <c:pt idx="7">
                  <c:v>0.43228930234909002</c:v>
                </c:pt>
                <c:pt idx="8">
                  <c:v>0.34841346740722601</c:v>
                </c:pt>
                <c:pt idx="9">
                  <c:v>0.28712785243987998</c:v>
                </c:pt>
                <c:pt idx="10">
                  <c:v>0.238307565450668</c:v>
                </c:pt>
                <c:pt idx="11">
                  <c:v>0.202995374798774</c:v>
                </c:pt>
                <c:pt idx="12">
                  <c:v>0.17563922703266099</c:v>
                </c:pt>
                <c:pt idx="13">
                  <c:v>0.15650436282157801</c:v>
                </c:pt>
                <c:pt idx="14">
                  <c:v>0.14003324508666901</c:v>
                </c:pt>
                <c:pt idx="15">
                  <c:v>0.128197476267814</c:v>
                </c:pt>
                <c:pt idx="16">
                  <c:v>0.11754490435123401</c:v>
                </c:pt>
                <c:pt idx="17">
                  <c:v>0.109571553766727</c:v>
                </c:pt>
                <c:pt idx="18">
                  <c:v>0.10536053776741</c:v>
                </c:pt>
                <c:pt idx="19">
                  <c:v>9.7709581255912697E-2</c:v>
                </c:pt>
                <c:pt idx="20">
                  <c:v>9.1063126921653706E-2</c:v>
                </c:pt>
                <c:pt idx="21">
                  <c:v>8.7342768907546997E-2</c:v>
                </c:pt>
                <c:pt idx="22">
                  <c:v>8.3929523825645405E-2</c:v>
                </c:pt>
                <c:pt idx="23">
                  <c:v>8.2492865622043596E-2</c:v>
                </c:pt>
                <c:pt idx="24">
                  <c:v>7.9202868044376304E-2</c:v>
                </c:pt>
                <c:pt idx="25">
                  <c:v>7.7957302331924397E-2</c:v>
                </c:pt>
                <c:pt idx="26">
                  <c:v>7.5083620846271501E-2</c:v>
                </c:pt>
                <c:pt idx="27">
                  <c:v>7.3495849967002799E-2</c:v>
                </c:pt>
                <c:pt idx="28">
                  <c:v>7.1671597659587805E-2</c:v>
                </c:pt>
                <c:pt idx="29">
                  <c:v>7.0038639008998801E-2</c:v>
                </c:pt>
                <c:pt idx="30">
                  <c:v>6.8308018147945404E-2</c:v>
                </c:pt>
                <c:pt idx="31">
                  <c:v>6.7338339984416906E-2</c:v>
                </c:pt>
                <c:pt idx="32">
                  <c:v>6.6452264785766602E-2</c:v>
                </c:pt>
                <c:pt idx="33">
                  <c:v>6.5044187009334495E-2</c:v>
                </c:pt>
                <c:pt idx="34">
                  <c:v>6.3912734389305101E-2</c:v>
                </c:pt>
                <c:pt idx="35">
                  <c:v>6.3260875642299597E-2</c:v>
                </c:pt>
                <c:pt idx="36">
                  <c:v>6.2528282403945895E-2</c:v>
                </c:pt>
                <c:pt idx="37">
                  <c:v>6.1497081071138299E-2</c:v>
                </c:pt>
                <c:pt idx="38">
                  <c:v>6.0346424579620299E-2</c:v>
                </c:pt>
                <c:pt idx="39">
                  <c:v>6.0029905289411503E-2</c:v>
                </c:pt>
                <c:pt idx="40">
                  <c:v>5.8055337518453598E-2</c:v>
                </c:pt>
                <c:pt idx="41">
                  <c:v>5.6753329932689597E-2</c:v>
                </c:pt>
                <c:pt idx="42">
                  <c:v>5.6309930980205501E-2</c:v>
                </c:pt>
                <c:pt idx="43">
                  <c:v>5.5287666618823998E-2</c:v>
                </c:pt>
                <c:pt idx="44">
                  <c:v>5.5482193827628999E-2</c:v>
                </c:pt>
                <c:pt idx="45">
                  <c:v>5.5018126964569002E-2</c:v>
                </c:pt>
                <c:pt idx="46">
                  <c:v>5.4556120187044102E-2</c:v>
                </c:pt>
                <c:pt idx="47">
                  <c:v>5.4476626217365202E-2</c:v>
                </c:pt>
                <c:pt idx="48">
                  <c:v>5.3744286298751803E-2</c:v>
                </c:pt>
                <c:pt idx="49">
                  <c:v>5.3932536393404E-2</c:v>
                </c:pt>
                <c:pt idx="50">
                  <c:v>5.3792197257280301E-2</c:v>
                </c:pt>
                <c:pt idx="51">
                  <c:v>5.2672829478979097E-2</c:v>
                </c:pt>
                <c:pt idx="52">
                  <c:v>5.2220944315195E-2</c:v>
                </c:pt>
                <c:pt idx="53">
                  <c:v>5.2027430385351098E-2</c:v>
                </c:pt>
                <c:pt idx="54">
                  <c:v>5.1397316157817799E-2</c:v>
                </c:pt>
                <c:pt idx="55">
                  <c:v>5.1872529089450801E-2</c:v>
                </c:pt>
                <c:pt idx="56">
                  <c:v>5.1715165376663201E-2</c:v>
                </c:pt>
                <c:pt idx="57">
                  <c:v>5.1209475845098398E-2</c:v>
                </c:pt>
                <c:pt idx="58">
                  <c:v>5.0422802567481897E-2</c:v>
                </c:pt>
                <c:pt idx="59">
                  <c:v>5.0788383930921499E-2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D4-46CA-A307-541DA61B3182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Validation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Sheet1!$B$2:$B$61</c:f>
              <c:numCache>
                <c:formatCode>General</c:formatCode>
                <c:ptCount val="60"/>
                <c:pt idx="0">
                  <c:v>0.81734937429428101</c:v>
                </c:pt>
                <c:pt idx="1">
                  <c:v>0.78322994709014804</c:v>
                </c:pt>
                <c:pt idx="2">
                  <c:v>0.74722975492477395</c:v>
                </c:pt>
                <c:pt idx="3">
                  <c:v>0.70303660631179798</c:v>
                </c:pt>
                <c:pt idx="4">
                  <c:v>0.64774537086486805</c:v>
                </c:pt>
                <c:pt idx="5">
                  <c:v>0.58760821819305398</c:v>
                </c:pt>
                <c:pt idx="6">
                  <c:v>0.52007162570953303</c:v>
                </c:pt>
                <c:pt idx="7">
                  <c:v>0.44687813520431502</c:v>
                </c:pt>
                <c:pt idx="8">
                  <c:v>0.37478527426719599</c:v>
                </c:pt>
                <c:pt idx="9">
                  <c:v>0.32038477063178999</c:v>
                </c:pt>
                <c:pt idx="10">
                  <c:v>0.28117692470550498</c:v>
                </c:pt>
                <c:pt idx="11">
                  <c:v>0.25512310862541199</c:v>
                </c:pt>
                <c:pt idx="12">
                  <c:v>0.227988615632057</c:v>
                </c:pt>
                <c:pt idx="13">
                  <c:v>0.21761161088943401</c:v>
                </c:pt>
                <c:pt idx="14">
                  <c:v>0.197899684309959</c:v>
                </c:pt>
                <c:pt idx="15">
                  <c:v>0.19854208827018699</c:v>
                </c:pt>
                <c:pt idx="16">
                  <c:v>0.18666058778762801</c:v>
                </c:pt>
                <c:pt idx="17">
                  <c:v>0.175152853131294</c:v>
                </c:pt>
                <c:pt idx="18">
                  <c:v>0.172406241297721</c:v>
                </c:pt>
                <c:pt idx="19">
                  <c:v>0.15951512753963401</c:v>
                </c:pt>
                <c:pt idx="20">
                  <c:v>0.16080707311630199</c:v>
                </c:pt>
                <c:pt idx="21">
                  <c:v>0.16374696791172</c:v>
                </c:pt>
                <c:pt idx="22">
                  <c:v>0.15073846280574699</c:v>
                </c:pt>
                <c:pt idx="23">
                  <c:v>0.155758887529373</c:v>
                </c:pt>
                <c:pt idx="24">
                  <c:v>0.15032082796096799</c:v>
                </c:pt>
                <c:pt idx="25">
                  <c:v>0.154913544654846</c:v>
                </c:pt>
                <c:pt idx="26">
                  <c:v>0.14790289103984799</c:v>
                </c:pt>
                <c:pt idx="27">
                  <c:v>0.146268621087074</c:v>
                </c:pt>
                <c:pt idx="28">
                  <c:v>0.152678057551383</c:v>
                </c:pt>
                <c:pt idx="29">
                  <c:v>0.14302575588226299</c:v>
                </c:pt>
                <c:pt idx="30">
                  <c:v>0.140167191624641</c:v>
                </c:pt>
                <c:pt idx="31">
                  <c:v>0.14759813249111101</c:v>
                </c:pt>
                <c:pt idx="32">
                  <c:v>0.14118418097495999</c:v>
                </c:pt>
                <c:pt idx="33">
                  <c:v>0.139434874057769</c:v>
                </c:pt>
                <c:pt idx="34">
                  <c:v>0.135095030069351</c:v>
                </c:pt>
                <c:pt idx="35">
                  <c:v>0.13508570194244299</c:v>
                </c:pt>
                <c:pt idx="36">
                  <c:v>0.135300308465957</c:v>
                </c:pt>
                <c:pt idx="37">
                  <c:v>0.13583187758922499</c:v>
                </c:pt>
                <c:pt idx="38">
                  <c:v>0.14005543291568701</c:v>
                </c:pt>
                <c:pt idx="39">
                  <c:v>0.13011918962001801</c:v>
                </c:pt>
                <c:pt idx="40">
                  <c:v>0.1298348903656</c:v>
                </c:pt>
                <c:pt idx="41">
                  <c:v>0.1299869120121</c:v>
                </c:pt>
                <c:pt idx="42">
                  <c:v>0.13299319148063601</c:v>
                </c:pt>
                <c:pt idx="43">
                  <c:v>0.13303126394748599</c:v>
                </c:pt>
                <c:pt idx="44">
                  <c:v>0.13200838863849601</c:v>
                </c:pt>
                <c:pt idx="45">
                  <c:v>0.13305543363094299</c:v>
                </c:pt>
                <c:pt idx="46">
                  <c:v>0.132843077182769</c:v>
                </c:pt>
                <c:pt idx="47">
                  <c:v>0.128961637616157</c:v>
                </c:pt>
                <c:pt idx="48">
                  <c:v>0.128762051463127</c:v>
                </c:pt>
                <c:pt idx="49">
                  <c:v>0.13058313727378801</c:v>
                </c:pt>
                <c:pt idx="50">
                  <c:v>0.12616206705570199</c:v>
                </c:pt>
                <c:pt idx="51">
                  <c:v>0.128218218684196</c:v>
                </c:pt>
                <c:pt idx="52">
                  <c:v>0.12588821351528101</c:v>
                </c:pt>
                <c:pt idx="53">
                  <c:v>0.12803761661052701</c:v>
                </c:pt>
                <c:pt idx="54">
                  <c:v>0.12842990458011599</c:v>
                </c:pt>
                <c:pt idx="55">
                  <c:v>0.13029806315898801</c:v>
                </c:pt>
                <c:pt idx="56">
                  <c:v>0.123858608305454</c:v>
                </c:pt>
                <c:pt idx="57">
                  <c:v>0.127905383706092</c:v>
                </c:pt>
                <c:pt idx="58">
                  <c:v>0.126416265964508</c:v>
                </c:pt>
                <c:pt idx="59">
                  <c:v>0.130576491355896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DD4-46CA-A307-541DA61B31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31576160"/>
        <c:axId val="2121561760"/>
      </c:lineChart>
      <c:catAx>
        <c:axId val="20315761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Epoch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2121561760"/>
        <c:crosses val="autoZero"/>
        <c:auto val="1"/>
        <c:lblAlgn val="ctr"/>
        <c:lblOffset val="100"/>
        <c:noMultiLvlLbl val="0"/>
      </c:catAx>
      <c:valAx>
        <c:axId val="2121561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2031576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2830698619227712"/>
          <c:y val="0.3748534359043687"/>
          <c:w val="0.43503825112435413"/>
          <c:h val="0.1887519685039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Dice Scores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Basic Unet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Train</c:v>
                </c:pt>
                <c:pt idx="1">
                  <c:v>Test</c:v>
                </c:pt>
                <c:pt idx="2">
                  <c:v>Validation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0.94899999999999995</c:v>
                </c:pt>
                <c:pt idx="1">
                  <c:v>0.87360000000000004</c:v>
                </c:pt>
                <c:pt idx="2">
                  <c:v>0.86370000000000002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83-4494-A592-345BC35A2A4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ResNet34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Train</c:v>
                </c:pt>
                <c:pt idx="1">
                  <c:v>Test</c:v>
                </c:pt>
                <c:pt idx="2">
                  <c:v>Validation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0.94740000000000002</c:v>
                </c:pt>
                <c:pt idx="1">
                  <c:v>0.87670000000000003</c:v>
                </c:pt>
                <c:pt idx="2">
                  <c:v>0.86119999999999997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83-4494-A592-345BC35A2A4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ResNet50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Train</c:v>
                </c:pt>
                <c:pt idx="1">
                  <c:v>Test</c:v>
                </c:pt>
                <c:pt idx="2">
                  <c:v>Validation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0.94379999999999997</c:v>
                </c:pt>
                <c:pt idx="1">
                  <c:v>0.86270000000000002</c:v>
                </c:pt>
                <c:pt idx="2">
                  <c:v>0.85529999999999995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83-4494-A592-345BC35A2A4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031562560"/>
        <c:axId val="1860353296"/>
      </c:barChart>
      <c:catAx>
        <c:axId val="2031562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1860353296"/>
        <c:crosses val="autoZero"/>
        <c:auto val="1"/>
        <c:lblAlgn val="ctr"/>
        <c:lblOffset val="100"/>
        <c:noMultiLvlLbl val="0"/>
      </c:catAx>
      <c:valAx>
        <c:axId val="1860353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2031562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I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Dice Scores (</a:t>
            </a:r>
            <a:r>
              <a:rPr lang="en-US" sz="1600" b="0" i="0" u="none" strike="noStrike" baseline="0" dirty="0">
                <a:effectLst/>
              </a:rPr>
              <a:t>Validation Set)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Basic Unet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Sheet1!$A$2:$A$61</c:f>
              <c:numCache>
                <c:formatCode>General</c:formatCode>
                <c:ptCount val="60"/>
                <c:pt idx="0">
                  <c:v>0.18265062570571899</c:v>
                </c:pt>
                <c:pt idx="1">
                  <c:v>0.21677002310752799</c:v>
                </c:pt>
                <c:pt idx="2">
                  <c:v>0.252770215272903</c:v>
                </c:pt>
                <c:pt idx="3">
                  <c:v>0.29696339368820102</c:v>
                </c:pt>
                <c:pt idx="4">
                  <c:v>0.352254599332809</c:v>
                </c:pt>
                <c:pt idx="5">
                  <c:v>0.41239181160926802</c:v>
                </c:pt>
                <c:pt idx="6">
                  <c:v>0.47992837429046598</c:v>
                </c:pt>
                <c:pt idx="7">
                  <c:v>0.55312186479568404</c:v>
                </c:pt>
                <c:pt idx="8">
                  <c:v>0.62521475553512496</c:v>
                </c:pt>
                <c:pt idx="9">
                  <c:v>0.679615259170532</c:v>
                </c:pt>
                <c:pt idx="10">
                  <c:v>0.71882307529449396</c:v>
                </c:pt>
                <c:pt idx="11">
                  <c:v>0.74487686157226496</c:v>
                </c:pt>
                <c:pt idx="12">
                  <c:v>0.772011399269104</c:v>
                </c:pt>
                <c:pt idx="13">
                  <c:v>0.78238838911056496</c:v>
                </c:pt>
                <c:pt idx="14">
                  <c:v>0.80210030078887895</c:v>
                </c:pt>
                <c:pt idx="15">
                  <c:v>0.80145788192749001</c:v>
                </c:pt>
                <c:pt idx="16">
                  <c:v>0.81333941221237105</c:v>
                </c:pt>
                <c:pt idx="17">
                  <c:v>0.82484716176986606</c:v>
                </c:pt>
                <c:pt idx="18">
                  <c:v>0.82759374380111606</c:v>
                </c:pt>
                <c:pt idx="19">
                  <c:v>0.84048485755920399</c:v>
                </c:pt>
                <c:pt idx="20">
                  <c:v>0.83919292688369695</c:v>
                </c:pt>
                <c:pt idx="21">
                  <c:v>0.83625304698944003</c:v>
                </c:pt>
                <c:pt idx="22">
                  <c:v>0.84926152229309004</c:v>
                </c:pt>
                <c:pt idx="23">
                  <c:v>0.844241142272949</c:v>
                </c:pt>
                <c:pt idx="24">
                  <c:v>0.84967917203903198</c:v>
                </c:pt>
                <c:pt idx="25">
                  <c:v>0.84508645534515303</c:v>
                </c:pt>
                <c:pt idx="26">
                  <c:v>0.85209709405899003</c:v>
                </c:pt>
                <c:pt idx="27">
                  <c:v>0.85373139381408603</c:v>
                </c:pt>
                <c:pt idx="28">
                  <c:v>0.84732192754745395</c:v>
                </c:pt>
                <c:pt idx="29">
                  <c:v>0.85697424411773604</c:v>
                </c:pt>
                <c:pt idx="30">
                  <c:v>0.859832823276519</c:v>
                </c:pt>
                <c:pt idx="31">
                  <c:v>0.85240185260772705</c:v>
                </c:pt>
                <c:pt idx="32">
                  <c:v>0.85881584882736195</c:v>
                </c:pt>
                <c:pt idx="33">
                  <c:v>0.86056512594223</c:v>
                </c:pt>
                <c:pt idx="34">
                  <c:v>0.86490499973297097</c:v>
                </c:pt>
                <c:pt idx="35">
                  <c:v>0.86491429805755604</c:v>
                </c:pt>
                <c:pt idx="36">
                  <c:v>0.86469966173171997</c:v>
                </c:pt>
                <c:pt idx="37">
                  <c:v>0.86416810750961304</c:v>
                </c:pt>
                <c:pt idx="38">
                  <c:v>0.85994458198547297</c:v>
                </c:pt>
                <c:pt idx="39">
                  <c:v>0.86988079547882002</c:v>
                </c:pt>
                <c:pt idx="40">
                  <c:v>0.87016510963439897</c:v>
                </c:pt>
                <c:pt idx="41">
                  <c:v>0.87001305818557695</c:v>
                </c:pt>
                <c:pt idx="42">
                  <c:v>0.86700683832168501</c:v>
                </c:pt>
                <c:pt idx="43">
                  <c:v>0.86696875095367398</c:v>
                </c:pt>
                <c:pt idx="44">
                  <c:v>0.86799162626266402</c:v>
                </c:pt>
                <c:pt idx="45">
                  <c:v>0.86694455146789495</c:v>
                </c:pt>
                <c:pt idx="46">
                  <c:v>0.86715692281723</c:v>
                </c:pt>
                <c:pt idx="47">
                  <c:v>0.871038377285003</c:v>
                </c:pt>
                <c:pt idx="48">
                  <c:v>0.871237933635711</c:v>
                </c:pt>
                <c:pt idx="49">
                  <c:v>0.86941683292388905</c:v>
                </c:pt>
                <c:pt idx="50">
                  <c:v>0.87383794784545898</c:v>
                </c:pt>
                <c:pt idx="51">
                  <c:v>0.871781766414642</c:v>
                </c:pt>
                <c:pt idx="52">
                  <c:v>0.87411177158355702</c:v>
                </c:pt>
                <c:pt idx="53">
                  <c:v>0.87196236848831099</c:v>
                </c:pt>
                <c:pt idx="54">
                  <c:v>0.87157011032104403</c:v>
                </c:pt>
                <c:pt idx="55">
                  <c:v>0.86970192193984897</c:v>
                </c:pt>
                <c:pt idx="56">
                  <c:v>0.87614136934280396</c:v>
                </c:pt>
                <c:pt idx="57">
                  <c:v>0.87209463119506803</c:v>
                </c:pt>
                <c:pt idx="58">
                  <c:v>0.87358373403549106</c:v>
                </c:pt>
                <c:pt idx="59">
                  <c:v>0.869423508644104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3C-49A8-A15E-1835D4A203AA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ResNet34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Sheet1!$B$2:$B$61</c:f>
              <c:numCache>
                <c:formatCode>General</c:formatCode>
                <c:ptCount val="60"/>
                <c:pt idx="0">
                  <c:v>0.345855564</c:v>
                </c:pt>
                <c:pt idx="1">
                  <c:v>0.58586448400000002</c:v>
                </c:pt>
                <c:pt idx="2">
                  <c:v>0.72669494199999995</c:v>
                </c:pt>
                <c:pt idx="3">
                  <c:v>0.75963550800000001</c:v>
                </c:pt>
                <c:pt idx="4">
                  <c:v>0.78674191199999999</c:v>
                </c:pt>
                <c:pt idx="5">
                  <c:v>0.81018686299999998</c:v>
                </c:pt>
                <c:pt idx="6">
                  <c:v>0.82408756000000005</c:v>
                </c:pt>
                <c:pt idx="7">
                  <c:v>0.83133292199999997</c:v>
                </c:pt>
                <c:pt idx="8">
                  <c:v>0.83042782500000001</c:v>
                </c:pt>
                <c:pt idx="9">
                  <c:v>0.82298183400000002</c:v>
                </c:pt>
                <c:pt idx="10">
                  <c:v>0.84873658399999996</c:v>
                </c:pt>
                <c:pt idx="11">
                  <c:v>0.84193950900000003</c:v>
                </c:pt>
                <c:pt idx="12">
                  <c:v>0.85139799100000002</c:v>
                </c:pt>
                <c:pt idx="13">
                  <c:v>0.84011483200000003</c:v>
                </c:pt>
                <c:pt idx="14">
                  <c:v>0.85252433999999999</c:v>
                </c:pt>
                <c:pt idx="15">
                  <c:v>0.861371577</c:v>
                </c:pt>
                <c:pt idx="16">
                  <c:v>0.85508263100000004</c:v>
                </c:pt>
                <c:pt idx="17">
                  <c:v>0.85964119400000005</c:v>
                </c:pt>
                <c:pt idx="18">
                  <c:v>0.86533910000000003</c:v>
                </c:pt>
                <c:pt idx="19">
                  <c:v>0.85761225200000002</c:v>
                </c:pt>
                <c:pt idx="20">
                  <c:v>0.86089676599999998</c:v>
                </c:pt>
                <c:pt idx="21">
                  <c:v>0.86482375899999997</c:v>
                </c:pt>
                <c:pt idx="22">
                  <c:v>0.86425846799999995</c:v>
                </c:pt>
                <c:pt idx="23">
                  <c:v>0.86671209299999996</c:v>
                </c:pt>
                <c:pt idx="24">
                  <c:v>0.87034577099999999</c:v>
                </c:pt>
                <c:pt idx="25">
                  <c:v>0.86868077499999996</c:v>
                </c:pt>
                <c:pt idx="26">
                  <c:v>0.86929208000000002</c:v>
                </c:pt>
                <c:pt idx="27">
                  <c:v>0.87145829200000002</c:v>
                </c:pt>
                <c:pt idx="28">
                  <c:v>0.86920923000000005</c:v>
                </c:pt>
                <c:pt idx="29">
                  <c:v>0.86507618399999997</c:v>
                </c:pt>
                <c:pt idx="30">
                  <c:v>0.86900973299999995</c:v>
                </c:pt>
                <c:pt idx="31">
                  <c:v>0.86948245800000001</c:v>
                </c:pt>
                <c:pt idx="32">
                  <c:v>0.86989939199999999</c:v>
                </c:pt>
                <c:pt idx="33">
                  <c:v>0.86702632899999998</c:v>
                </c:pt>
                <c:pt idx="34">
                  <c:v>0.87177246799999997</c:v>
                </c:pt>
                <c:pt idx="35">
                  <c:v>0.87332719599999997</c:v>
                </c:pt>
                <c:pt idx="36">
                  <c:v>0.87272834799999999</c:v>
                </c:pt>
                <c:pt idx="37">
                  <c:v>0.87266969699999997</c:v>
                </c:pt>
                <c:pt idx="38">
                  <c:v>0.87407988299999995</c:v>
                </c:pt>
                <c:pt idx="39">
                  <c:v>0.870085895</c:v>
                </c:pt>
                <c:pt idx="40">
                  <c:v>0.87448841300000002</c:v>
                </c:pt>
                <c:pt idx="41">
                  <c:v>0.87352562</c:v>
                </c:pt>
                <c:pt idx="42">
                  <c:v>0.87252348700000004</c:v>
                </c:pt>
                <c:pt idx="43">
                  <c:v>0.876723111</c:v>
                </c:pt>
                <c:pt idx="44">
                  <c:v>0.87597644299999999</c:v>
                </c:pt>
                <c:pt idx="45">
                  <c:v>0.87354659999999995</c:v>
                </c:pt>
                <c:pt idx="46">
                  <c:v>0.87368840000000003</c:v>
                </c:pt>
                <c:pt idx="47">
                  <c:v>0.87480688100000004</c:v>
                </c:pt>
                <c:pt idx="48">
                  <c:v>0.87354880599999996</c:v>
                </c:pt>
                <c:pt idx="49">
                  <c:v>0.87292468499999998</c:v>
                </c:pt>
                <c:pt idx="50">
                  <c:v>0.87325567000000004</c:v>
                </c:pt>
                <c:pt idx="51">
                  <c:v>0.875725329</c:v>
                </c:pt>
                <c:pt idx="52">
                  <c:v>0.87564903500000002</c:v>
                </c:pt>
                <c:pt idx="53">
                  <c:v>0.87566322100000005</c:v>
                </c:pt>
                <c:pt idx="54">
                  <c:v>0.87552702400000004</c:v>
                </c:pt>
                <c:pt idx="55">
                  <c:v>0.87097817700000002</c:v>
                </c:pt>
                <c:pt idx="56">
                  <c:v>0.87530750000000002</c:v>
                </c:pt>
                <c:pt idx="57">
                  <c:v>0.87473922999999998</c:v>
                </c:pt>
                <c:pt idx="58">
                  <c:v>0.87538742999999997</c:v>
                </c:pt>
                <c:pt idx="59">
                  <c:v>0.87386626000000001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3C-49A8-A15E-1835D4A203AA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ResNet50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Sheet1!$C$2:$C$61</c:f>
              <c:numCache>
                <c:formatCode>General</c:formatCode>
                <c:ptCount val="60"/>
                <c:pt idx="0">
                  <c:v>0.34799015500000002</c:v>
                </c:pt>
                <c:pt idx="1">
                  <c:v>0.53664773700000001</c:v>
                </c:pt>
                <c:pt idx="2">
                  <c:v>0.63541245499999999</c:v>
                </c:pt>
                <c:pt idx="3">
                  <c:v>0.70566970100000004</c:v>
                </c:pt>
                <c:pt idx="4">
                  <c:v>0.74473667099999996</c:v>
                </c:pt>
                <c:pt idx="5">
                  <c:v>0.77782475900000003</c:v>
                </c:pt>
                <c:pt idx="6">
                  <c:v>0.77905869500000002</c:v>
                </c:pt>
                <c:pt idx="7">
                  <c:v>0.79315513400000004</c:v>
                </c:pt>
                <c:pt idx="8">
                  <c:v>0.79848766299999996</c:v>
                </c:pt>
                <c:pt idx="9">
                  <c:v>0.79791426700000001</c:v>
                </c:pt>
                <c:pt idx="10">
                  <c:v>0.82092255400000003</c:v>
                </c:pt>
                <c:pt idx="11">
                  <c:v>0.802690864</c:v>
                </c:pt>
                <c:pt idx="12">
                  <c:v>0.81572937999999995</c:v>
                </c:pt>
                <c:pt idx="13">
                  <c:v>0.82290518300000004</c:v>
                </c:pt>
                <c:pt idx="14">
                  <c:v>0.81498462000000005</c:v>
                </c:pt>
                <c:pt idx="15">
                  <c:v>0.83691167799999999</c:v>
                </c:pt>
                <c:pt idx="16">
                  <c:v>0.84305340100000004</c:v>
                </c:pt>
                <c:pt idx="17">
                  <c:v>0.83861970900000005</c:v>
                </c:pt>
                <c:pt idx="18">
                  <c:v>0.82912719199999996</c:v>
                </c:pt>
                <c:pt idx="19">
                  <c:v>0.84097546300000003</c:v>
                </c:pt>
                <c:pt idx="20">
                  <c:v>0.83595591800000002</c:v>
                </c:pt>
                <c:pt idx="21">
                  <c:v>0.83922803400000001</c:v>
                </c:pt>
                <c:pt idx="22">
                  <c:v>0.83952206399999996</c:v>
                </c:pt>
                <c:pt idx="23">
                  <c:v>0.83925259100000005</c:v>
                </c:pt>
                <c:pt idx="24">
                  <c:v>0.84064227300000005</c:v>
                </c:pt>
                <c:pt idx="25">
                  <c:v>0.83524477500000005</c:v>
                </c:pt>
                <c:pt idx="26">
                  <c:v>0.84045714100000002</c:v>
                </c:pt>
                <c:pt idx="27">
                  <c:v>0.84085965200000001</c:v>
                </c:pt>
                <c:pt idx="28">
                  <c:v>0.83961343799999999</c:v>
                </c:pt>
                <c:pt idx="29">
                  <c:v>0.83950084400000002</c:v>
                </c:pt>
                <c:pt idx="30">
                  <c:v>0.85143816500000002</c:v>
                </c:pt>
                <c:pt idx="31">
                  <c:v>0.85401952299999995</c:v>
                </c:pt>
                <c:pt idx="32">
                  <c:v>0.85494566000000005</c:v>
                </c:pt>
                <c:pt idx="33">
                  <c:v>0.85176920899999997</c:v>
                </c:pt>
                <c:pt idx="34">
                  <c:v>0.85045754900000003</c:v>
                </c:pt>
                <c:pt idx="35">
                  <c:v>0.85147446400000004</c:v>
                </c:pt>
                <c:pt idx="36">
                  <c:v>0.85423922500000005</c:v>
                </c:pt>
                <c:pt idx="37">
                  <c:v>0.86034190700000002</c:v>
                </c:pt>
                <c:pt idx="38">
                  <c:v>0.85203552199999999</c:v>
                </c:pt>
                <c:pt idx="39">
                  <c:v>0.85669666499999997</c:v>
                </c:pt>
                <c:pt idx="40">
                  <c:v>0.85507416700000005</c:v>
                </c:pt>
                <c:pt idx="41">
                  <c:v>0.85319626299999995</c:v>
                </c:pt>
                <c:pt idx="42">
                  <c:v>0.86266189800000004</c:v>
                </c:pt>
                <c:pt idx="43">
                  <c:v>0.85678106499999995</c:v>
                </c:pt>
                <c:pt idx="44">
                  <c:v>0.857730031</c:v>
                </c:pt>
                <c:pt idx="45">
                  <c:v>0.85081422299999998</c:v>
                </c:pt>
                <c:pt idx="46">
                  <c:v>0.85330086900000002</c:v>
                </c:pt>
                <c:pt idx="47">
                  <c:v>0.859733105</c:v>
                </c:pt>
                <c:pt idx="48">
                  <c:v>0.85884100200000002</c:v>
                </c:pt>
                <c:pt idx="49">
                  <c:v>0.85963445900000002</c:v>
                </c:pt>
                <c:pt idx="50">
                  <c:v>0.86133444299999995</c:v>
                </c:pt>
                <c:pt idx="51">
                  <c:v>0.85980403400000005</c:v>
                </c:pt>
                <c:pt idx="52">
                  <c:v>0.85825735299999995</c:v>
                </c:pt>
                <c:pt idx="53">
                  <c:v>0.86203044699999998</c:v>
                </c:pt>
                <c:pt idx="54">
                  <c:v>0.85686343899999995</c:v>
                </c:pt>
                <c:pt idx="55">
                  <c:v>0.85406321299999999</c:v>
                </c:pt>
                <c:pt idx="56">
                  <c:v>0.85505777599999999</c:v>
                </c:pt>
                <c:pt idx="57">
                  <c:v>0.85900449800000001</c:v>
                </c:pt>
                <c:pt idx="58">
                  <c:v>0.86140745900000004</c:v>
                </c:pt>
                <c:pt idx="59">
                  <c:v>0.85889840100000003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A3C-49A8-A15E-1835D4A203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31576160"/>
        <c:axId val="2121561760"/>
      </c:lineChart>
      <c:catAx>
        <c:axId val="20315761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Epoch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2121561760"/>
        <c:crosses val="autoZero"/>
        <c:auto val="1"/>
        <c:lblAlgn val="ctr"/>
        <c:lblOffset val="100"/>
        <c:noMultiLvlLbl val="0"/>
      </c:catAx>
      <c:valAx>
        <c:axId val="2121561760"/>
        <c:scaling>
          <c:orientation val="minMax"/>
          <c:min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2031576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5397787524881545"/>
          <c:y val="0.43699473396280986"/>
          <c:w val="0.28338230372210182"/>
          <c:h val="0.198912350407355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Dice Scores (</a:t>
            </a:r>
            <a:r>
              <a:rPr lang="en-US" sz="1400" b="0" i="0" u="none" strike="noStrike" baseline="0" dirty="0">
                <a:effectLst/>
              </a:rPr>
              <a:t>Validation Set)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Basic Unet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Sheet1!$A$2:$A$61</c:f>
              <c:numCache>
                <c:formatCode>General</c:formatCode>
                <c:ptCount val="60"/>
                <c:pt idx="0">
                  <c:v>0.18265062570571899</c:v>
                </c:pt>
                <c:pt idx="1">
                  <c:v>0.21677002310752799</c:v>
                </c:pt>
                <c:pt idx="2">
                  <c:v>0.252770215272903</c:v>
                </c:pt>
                <c:pt idx="3">
                  <c:v>0.29696339368820102</c:v>
                </c:pt>
                <c:pt idx="4">
                  <c:v>0.352254599332809</c:v>
                </c:pt>
                <c:pt idx="5">
                  <c:v>0.41239181160926802</c:v>
                </c:pt>
                <c:pt idx="6">
                  <c:v>0.47992837429046598</c:v>
                </c:pt>
                <c:pt idx="7">
                  <c:v>0.55312186479568404</c:v>
                </c:pt>
                <c:pt idx="8">
                  <c:v>0.62521475553512496</c:v>
                </c:pt>
                <c:pt idx="9">
                  <c:v>0.679615259170532</c:v>
                </c:pt>
                <c:pt idx="10">
                  <c:v>0.71882307529449396</c:v>
                </c:pt>
                <c:pt idx="11">
                  <c:v>0.74487686157226496</c:v>
                </c:pt>
                <c:pt idx="12">
                  <c:v>0.772011399269104</c:v>
                </c:pt>
                <c:pt idx="13">
                  <c:v>0.78238838911056496</c:v>
                </c:pt>
                <c:pt idx="14">
                  <c:v>0.80210030078887895</c:v>
                </c:pt>
                <c:pt idx="15">
                  <c:v>0.80145788192749001</c:v>
                </c:pt>
                <c:pt idx="16">
                  <c:v>0.81333941221237105</c:v>
                </c:pt>
                <c:pt idx="17">
                  <c:v>0.82484716176986606</c:v>
                </c:pt>
                <c:pt idx="18">
                  <c:v>0.82759374380111606</c:v>
                </c:pt>
                <c:pt idx="19">
                  <c:v>0.84048485755920399</c:v>
                </c:pt>
                <c:pt idx="20">
                  <c:v>0.83919292688369695</c:v>
                </c:pt>
                <c:pt idx="21">
                  <c:v>0.83625304698944003</c:v>
                </c:pt>
                <c:pt idx="22">
                  <c:v>0.84926152229309004</c:v>
                </c:pt>
                <c:pt idx="23">
                  <c:v>0.844241142272949</c:v>
                </c:pt>
                <c:pt idx="24">
                  <c:v>0.84967917203903198</c:v>
                </c:pt>
                <c:pt idx="25">
                  <c:v>0.84508645534515303</c:v>
                </c:pt>
                <c:pt idx="26">
                  <c:v>0.85209709405899003</c:v>
                </c:pt>
                <c:pt idx="27">
                  <c:v>0.85373139381408603</c:v>
                </c:pt>
                <c:pt idx="28">
                  <c:v>0.84732192754745395</c:v>
                </c:pt>
                <c:pt idx="29">
                  <c:v>0.85697424411773604</c:v>
                </c:pt>
                <c:pt idx="30">
                  <c:v>0.859832823276519</c:v>
                </c:pt>
                <c:pt idx="31">
                  <c:v>0.85240185260772705</c:v>
                </c:pt>
                <c:pt idx="32">
                  <c:v>0.85881584882736195</c:v>
                </c:pt>
                <c:pt idx="33">
                  <c:v>0.86056512594223</c:v>
                </c:pt>
                <c:pt idx="34">
                  <c:v>0.86490499973297097</c:v>
                </c:pt>
                <c:pt idx="35">
                  <c:v>0.86491429805755604</c:v>
                </c:pt>
                <c:pt idx="36">
                  <c:v>0.86469966173171997</c:v>
                </c:pt>
                <c:pt idx="37">
                  <c:v>0.86416810750961304</c:v>
                </c:pt>
                <c:pt idx="38">
                  <c:v>0.85994458198547297</c:v>
                </c:pt>
                <c:pt idx="39">
                  <c:v>0.86988079547882002</c:v>
                </c:pt>
                <c:pt idx="40">
                  <c:v>0.87016510963439897</c:v>
                </c:pt>
                <c:pt idx="41">
                  <c:v>0.87001305818557695</c:v>
                </c:pt>
                <c:pt idx="42">
                  <c:v>0.86700683832168501</c:v>
                </c:pt>
                <c:pt idx="43">
                  <c:v>0.86696875095367398</c:v>
                </c:pt>
                <c:pt idx="44">
                  <c:v>0.86799162626266402</c:v>
                </c:pt>
                <c:pt idx="45">
                  <c:v>0.86694455146789495</c:v>
                </c:pt>
                <c:pt idx="46">
                  <c:v>0.86715692281723</c:v>
                </c:pt>
                <c:pt idx="47">
                  <c:v>0.871038377285003</c:v>
                </c:pt>
                <c:pt idx="48">
                  <c:v>0.871237933635711</c:v>
                </c:pt>
                <c:pt idx="49">
                  <c:v>0.86941683292388905</c:v>
                </c:pt>
                <c:pt idx="50">
                  <c:v>0.87383794784545898</c:v>
                </c:pt>
                <c:pt idx="51">
                  <c:v>0.871781766414642</c:v>
                </c:pt>
                <c:pt idx="52">
                  <c:v>0.87411177158355702</c:v>
                </c:pt>
                <c:pt idx="53">
                  <c:v>0.87196236848831099</c:v>
                </c:pt>
                <c:pt idx="54">
                  <c:v>0.87157011032104403</c:v>
                </c:pt>
                <c:pt idx="55">
                  <c:v>0.86970192193984897</c:v>
                </c:pt>
                <c:pt idx="56">
                  <c:v>0.87614136934280396</c:v>
                </c:pt>
                <c:pt idx="57">
                  <c:v>0.87209463119506803</c:v>
                </c:pt>
                <c:pt idx="58">
                  <c:v>0.87358373403549106</c:v>
                </c:pt>
                <c:pt idx="59">
                  <c:v>0.869423508644104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74E-4606-9B42-934419864478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ResNet34 Pretrained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Sheet1!$B$2:$B$61</c:f>
              <c:numCache>
                <c:formatCode>General</c:formatCode>
                <c:ptCount val="60"/>
                <c:pt idx="0">
                  <c:v>0.44274735450744601</c:v>
                </c:pt>
                <c:pt idx="1">
                  <c:v>0.64139658212661699</c:v>
                </c:pt>
                <c:pt idx="2">
                  <c:v>0.74051612615585305</c:v>
                </c:pt>
                <c:pt idx="3">
                  <c:v>0.78776246309280396</c:v>
                </c:pt>
                <c:pt idx="4">
                  <c:v>0.81551963090896595</c:v>
                </c:pt>
                <c:pt idx="5">
                  <c:v>0.83089953660964899</c:v>
                </c:pt>
                <c:pt idx="6">
                  <c:v>0.83361566066741899</c:v>
                </c:pt>
                <c:pt idx="7">
                  <c:v>0.84535145759582497</c:v>
                </c:pt>
                <c:pt idx="8">
                  <c:v>0.849994897842407</c:v>
                </c:pt>
                <c:pt idx="9">
                  <c:v>0.85669738054275502</c:v>
                </c:pt>
                <c:pt idx="10">
                  <c:v>0.8617804646492</c:v>
                </c:pt>
                <c:pt idx="11">
                  <c:v>0.85506534576416005</c:v>
                </c:pt>
                <c:pt idx="12">
                  <c:v>0.86627972126007002</c:v>
                </c:pt>
                <c:pt idx="13">
                  <c:v>0.86360758543014504</c:v>
                </c:pt>
                <c:pt idx="14">
                  <c:v>0.87098729610443104</c:v>
                </c:pt>
                <c:pt idx="15">
                  <c:v>0.86905670166015603</c:v>
                </c:pt>
                <c:pt idx="16">
                  <c:v>0.86518537998199396</c:v>
                </c:pt>
                <c:pt idx="17">
                  <c:v>0.87044680118560702</c:v>
                </c:pt>
                <c:pt idx="18">
                  <c:v>0.86782109737396196</c:v>
                </c:pt>
                <c:pt idx="19">
                  <c:v>0.87099081277847201</c:v>
                </c:pt>
                <c:pt idx="20">
                  <c:v>0.87285840511321999</c:v>
                </c:pt>
                <c:pt idx="21">
                  <c:v>0.876062452793121</c:v>
                </c:pt>
                <c:pt idx="22">
                  <c:v>0.87507283687591497</c:v>
                </c:pt>
                <c:pt idx="23">
                  <c:v>0.87761461734771695</c:v>
                </c:pt>
                <c:pt idx="24">
                  <c:v>0.87787199020385698</c:v>
                </c:pt>
                <c:pt idx="25">
                  <c:v>0.879619240760803</c:v>
                </c:pt>
                <c:pt idx="26">
                  <c:v>0.87599807977676303</c:v>
                </c:pt>
                <c:pt idx="27">
                  <c:v>0.87875592708587602</c:v>
                </c:pt>
                <c:pt idx="28">
                  <c:v>0.87963116168975797</c:v>
                </c:pt>
                <c:pt idx="29">
                  <c:v>0.87443846464157104</c:v>
                </c:pt>
                <c:pt idx="30">
                  <c:v>0.87436497211456299</c:v>
                </c:pt>
                <c:pt idx="31">
                  <c:v>0.87945008277893</c:v>
                </c:pt>
                <c:pt idx="32">
                  <c:v>0.87835752964019698</c:v>
                </c:pt>
                <c:pt idx="33">
                  <c:v>0.87667888402938798</c:v>
                </c:pt>
                <c:pt idx="34">
                  <c:v>0.87796223163604703</c:v>
                </c:pt>
                <c:pt idx="35">
                  <c:v>0.88003861904144198</c:v>
                </c:pt>
                <c:pt idx="36">
                  <c:v>0.87567329406738204</c:v>
                </c:pt>
                <c:pt idx="37">
                  <c:v>0.87619918584823597</c:v>
                </c:pt>
                <c:pt idx="38">
                  <c:v>0.87365251779556197</c:v>
                </c:pt>
                <c:pt idx="39">
                  <c:v>0.87106984853744496</c:v>
                </c:pt>
                <c:pt idx="40">
                  <c:v>0.88044017553329401</c:v>
                </c:pt>
                <c:pt idx="41">
                  <c:v>0.87582391500473</c:v>
                </c:pt>
                <c:pt idx="42">
                  <c:v>0.88002723455428999</c:v>
                </c:pt>
                <c:pt idx="43">
                  <c:v>0.87270814180374101</c:v>
                </c:pt>
                <c:pt idx="44">
                  <c:v>0.88251936435699396</c:v>
                </c:pt>
                <c:pt idx="45">
                  <c:v>0.88337463140487604</c:v>
                </c:pt>
                <c:pt idx="46">
                  <c:v>0.88127464056015004</c:v>
                </c:pt>
                <c:pt idx="47">
                  <c:v>0.88249003887176503</c:v>
                </c:pt>
                <c:pt idx="48">
                  <c:v>0.88294601440429599</c:v>
                </c:pt>
                <c:pt idx="49">
                  <c:v>0.88274514675140303</c:v>
                </c:pt>
                <c:pt idx="50">
                  <c:v>0.88288450241088801</c:v>
                </c:pt>
                <c:pt idx="51">
                  <c:v>0.88037884235382002</c:v>
                </c:pt>
                <c:pt idx="52">
                  <c:v>0.88204801082610995</c:v>
                </c:pt>
                <c:pt idx="53">
                  <c:v>0.88283509016036898</c:v>
                </c:pt>
                <c:pt idx="54">
                  <c:v>0.87970733642578103</c:v>
                </c:pt>
                <c:pt idx="55">
                  <c:v>0.88218009471893299</c:v>
                </c:pt>
                <c:pt idx="56">
                  <c:v>0.88135963678359897</c:v>
                </c:pt>
                <c:pt idx="57">
                  <c:v>0.88228595256805398</c:v>
                </c:pt>
                <c:pt idx="58">
                  <c:v>0.87900018692016602</c:v>
                </c:pt>
                <c:pt idx="59">
                  <c:v>0.88307714462280196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74E-4606-9B42-934419864478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ResNet50 Pretrained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Sheet1!$C$2:$C$61</c:f>
              <c:numCache>
                <c:formatCode>General</c:formatCode>
                <c:ptCount val="60"/>
                <c:pt idx="0">
                  <c:v>0.31518390800000001</c:v>
                </c:pt>
                <c:pt idx="1">
                  <c:v>0.58219301700000003</c:v>
                </c:pt>
                <c:pt idx="2">
                  <c:v>0.72275126000000001</c:v>
                </c:pt>
                <c:pt idx="3">
                  <c:v>0.78005731099999998</c:v>
                </c:pt>
                <c:pt idx="4">
                  <c:v>0.79997748099999999</c:v>
                </c:pt>
                <c:pt idx="5">
                  <c:v>0.82836222599999998</c:v>
                </c:pt>
                <c:pt idx="6">
                  <c:v>0.83511376400000004</c:v>
                </c:pt>
                <c:pt idx="7">
                  <c:v>0.84388244199999995</c:v>
                </c:pt>
                <c:pt idx="8">
                  <c:v>0.85297191100000003</c:v>
                </c:pt>
                <c:pt idx="9">
                  <c:v>0.85723626600000002</c:v>
                </c:pt>
                <c:pt idx="10">
                  <c:v>0.85743433199999997</c:v>
                </c:pt>
                <c:pt idx="11">
                  <c:v>0.86499249899999997</c:v>
                </c:pt>
                <c:pt idx="12">
                  <c:v>0.866828084</c:v>
                </c:pt>
                <c:pt idx="13">
                  <c:v>0.87108522700000002</c:v>
                </c:pt>
                <c:pt idx="14">
                  <c:v>0.87069588899999995</c:v>
                </c:pt>
                <c:pt idx="15">
                  <c:v>0.86718982499999997</c:v>
                </c:pt>
                <c:pt idx="16">
                  <c:v>0.86917263300000003</c:v>
                </c:pt>
                <c:pt idx="17">
                  <c:v>0.87560302000000001</c:v>
                </c:pt>
                <c:pt idx="18">
                  <c:v>0.87226027299999997</c:v>
                </c:pt>
                <c:pt idx="19">
                  <c:v>0.87601071600000002</c:v>
                </c:pt>
                <c:pt idx="20">
                  <c:v>0.87598043699999995</c:v>
                </c:pt>
                <c:pt idx="21">
                  <c:v>0.87835103299999995</c:v>
                </c:pt>
                <c:pt idx="22">
                  <c:v>0.87854874100000002</c:v>
                </c:pt>
                <c:pt idx="23">
                  <c:v>0.87732160100000001</c:v>
                </c:pt>
                <c:pt idx="24">
                  <c:v>0.88063973200000001</c:v>
                </c:pt>
                <c:pt idx="25">
                  <c:v>0.87954616500000005</c:v>
                </c:pt>
                <c:pt idx="26">
                  <c:v>0.88130068800000005</c:v>
                </c:pt>
                <c:pt idx="27">
                  <c:v>0.88070827699999998</c:v>
                </c:pt>
                <c:pt idx="28">
                  <c:v>0.88193303300000003</c:v>
                </c:pt>
                <c:pt idx="29">
                  <c:v>0.88114327199999998</c:v>
                </c:pt>
                <c:pt idx="30">
                  <c:v>0.87984335400000002</c:v>
                </c:pt>
                <c:pt idx="31">
                  <c:v>0.88212239699999995</c:v>
                </c:pt>
                <c:pt idx="32">
                  <c:v>0.88284003700000002</c:v>
                </c:pt>
                <c:pt idx="33">
                  <c:v>0.88234633200000001</c:v>
                </c:pt>
                <c:pt idx="34">
                  <c:v>0.88343894499999998</c:v>
                </c:pt>
                <c:pt idx="35">
                  <c:v>0.883835971</c:v>
                </c:pt>
                <c:pt idx="36">
                  <c:v>0.88289672100000005</c:v>
                </c:pt>
                <c:pt idx="37">
                  <c:v>0.88285940900000004</c:v>
                </c:pt>
                <c:pt idx="38">
                  <c:v>0.88447970200000003</c:v>
                </c:pt>
                <c:pt idx="39">
                  <c:v>0.88335192200000001</c:v>
                </c:pt>
                <c:pt idx="40">
                  <c:v>0.88434386300000001</c:v>
                </c:pt>
                <c:pt idx="41">
                  <c:v>0.88483005800000003</c:v>
                </c:pt>
                <c:pt idx="42">
                  <c:v>0.88272035100000001</c:v>
                </c:pt>
                <c:pt idx="43">
                  <c:v>0.88262605699999996</c:v>
                </c:pt>
                <c:pt idx="44">
                  <c:v>0.88518208300000001</c:v>
                </c:pt>
                <c:pt idx="45">
                  <c:v>0.88486796599999995</c:v>
                </c:pt>
                <c:pt idx="46">
                  <c:v>0.88562417000000004</c:v>
                </c:pt>
                <c:pt idx="47">
                  <c:v>0.88386738300000001</c:v>
                </c:pt>
                <c:pt idx="48">
                  <c:v>0.88326072700000002</c:v>
                </c:pt>
                <c:pt idx="49">
                  <c:v>0.88394451100000004</c:v>
                </c:pt>
                <c:pt idx="50">
                  <c:v>0.88501751399999995</c:v>
                </c:pt>
                <c:pt idx="51">
                  <c:v>0.88467103199999997</c:v>
                </c:pt>
                <c:pt idx="52">
                  <c:v>0.88519787800000005</c:v>
                </c:pt>
                <c:pt idx="53">
                  <c:v>0.88720327600000004</c:v>
                </c:pt>
                <c:pt idx="54">
                  <c:v>0.88605916500000004</c:v>
                </c:pt>
                <c:pt idx="55">
                  <c:v>0.88603812500000001</c:v>
                </c:pt>
                <c:pt idx="56">
                  <c:v>0.88770592199999998</c:v>
                </c:pt>
                <c:pt idx="57">
                  <c:v>0.88657248</c:v>
                </c:pt>
                <c:pt idx="58">
                  <c:v>0.88637602299999996</c:v>
                </c:pt>
                <c:pt idx="59">
                  <c:v>0.88453257100000005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4E-4606-9B42-934419864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31576160"/>
        <c:axId val="2121561760"/>
      </c:lineChart>
      <c:catAx>
        <c:axId val="20315761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Epoch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2121561760"/>
        <c:crosses val="autoZero"/>
        <c:auto val="1"/>
        <c:lblAlgn val="ctr"/>
        <c:lblOffset val="100"/>
        <c:noMultiLvlLbl val="0"/>
      </c:catAx>
      <c:valAx>
        <c:axId val="2121561760"/>
        <c:scaling>
          <c:orientation val="minMax"/>
          <c:min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2031576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8365169192626565"/>
          <c:y val="0.43699473396280986"/>
          <c:w val="0.35370866517765165"/>
          <c:h val="0.302609958186927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baseline="0" dirty="0">
                <a:effectLst/>
              </a:rPr>
              <a:t>Dice Scores (Test Set)</a:t>
            </a:r>
            <a:endParaRPr lang="he-IL" sz="14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Pretrained</c:v>
                </c:pt>
              </c:strCache>
            </c:strRef>
          </c:tx>
          <c:spPr>
            <a:solidFill>
              <a:schemeClr val="accent3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ResNet34</c:v>
                </c:pt>
                <c:pt idx="1">
                  <c:v>ResNet50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0.88339999999999996</c:v>
                </c:pt>
                <c:pt idx="1">
                  <c:v>0.88770000000000004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B2-4847-91A2-4821B2C2A6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Not Pretrained</c:v>
                </c:pt>
              </c:strCache>
            </c:strRef>
          </c:tx>
          <c:spPr>
            <a:solidFill>
              <a:schemeClr val="accent3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ResNet34</c:v>
                </c:pt>
                <c:pt idx="1">
                  <c:v>ResNet50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0.87670000000000003</c:v>
                </c:pt>
                <c:pt idx="1">
                  <c:v>0.87949999999999995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B2-4847-91A2-4821B2C2A6D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031562560"/>
        <c:axId val="1860353296"/>
      </c:barChart>
      <c:catAx>
        <c:axId val="2031562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1860353296"/>
        <c:crosses val="autoZero"/>
        <c:auto val="1"/>
        <c:lblAlgn val="ctr"/>
        <c:lblOffset val="100"/>
        <c:noMultiLvlLbl val="0"/>
      </c:catAx>
      <c:valAx>
        <c:axId val="18603532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31562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I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Dice Scores (Test Set)</a:t>
            </a:r>
            <a:endParaRPr lang="he-IL" sz="18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Pretrained (SE)</c:v>
                </c:pt>
              </c:strCache>
            </c:strRef>
          </c:tx>
          <c:spPr>
            <a:solidFill>
              <a:schemeClr val="accent5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ResNet34</c:v>
                </c:pt>
                <c:pt idx="1">
                  <c:v>ResNet50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0.87439999999999996</c:v>
                </c:pt>
                <c:pt idx="1">
                  <c:v>0.88890000000000002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B2-4847-91A2-4821B2C2A6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Not Pretrained (SE)</c:v>
                </c:pt>
              </c:strCache>
            </c:strRef>
          </c:tx>
          <c:spPr>
            <a:solidFill>
              <a:schemeClr val="accent5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ResNet34</c:v>
                </c:pt>
                <c:pt idx="1">
                  <c:v>ResNet50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0.87209999999999999</c:v>
                </c:pt>
                <c:pt idx="1">
                  <c:v>0.87339999999999995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B2-4847-91A2-4821B2C2A6D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Pretrained</c:v>
                </c:pt>
              </c:strCache>
            </c:strRef>
          </c:tx>
          <c:spPr>
            <a:solidFill>
              <a:schemeClr val="accent5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ResNet34</c:v>
                </c:pt>
                <c:pt idx="1">
                  <c:v>ResNet50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0.88339999999999996</c:v>
                </c:pt>
                <c:pt idx="1">
                  <c:v>0.88770000000000004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CB-4FF1-AA69-1B46C5D9A79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Not Pretrained</c:v>
                </c:pt>
              </c:strCache>
            </c:strRef>
          </c:tx>
          <c:spPr>
            <a:solidFill>
              <a:schemeClr val="accent5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ResNet34</c:v>
                </c:pt>
                <c:pt idx="1">
                  <c:v>ResNet50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0.87670000000000003</c:v>
                </c:pt>
                <c:pt idx="1">
                  <c:v>0.86270000000000002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7CB-4FF1-AA69-1B46C5D9A79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31562560"/>
        <c:axId val="1860353296"/>
      </c:barChart>
      <c:catAx>
        <c:axId val="2031562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n-US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1860353296"/>
        <c:crosses val="autoZero"/>
        <c:auto val="1"/>
        <c:lblAlgn val="ctr"/>
        <c:lblOffset val="100"/>
        <c:noMultiLvlLbl val="0"/>
      </c:catAx>
      <c:valAx>
        <c:axId val="18603532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31562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D0313-F1C1-4BE6-A903-24D8C0A87064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69A0D-136B-4D35-8372-B141A6D4B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00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2216B-A306-4191-9607-65EF0B473D4A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2FE03-0128-49A4-9C8E-FA8E5C6BC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5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08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21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39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08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82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03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11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79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90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61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Splitting by patient is important!</a:t>
            </a:r>
          </a:p>
          <a:p>
            <a:r>
              <a:rPr lang="en-US" dirty="0"/>
              <a:t>At first we didn’t do so and we noticed very high dice scores on the test set</a:t>
            </a:r>
          </a:p>
          <a:p>
            <a:r>
              <a:rPr lang="en-US" dirty="0"/>
              <a:t>We then realized that this is a form of data leakage – two adjacent slides from the same scan (which are very </a:t>
            </a:r>
            <a:r>
              <a:rPr lang="en-US" dirty="0" err="1"/>
              <a:t>very</a:t>
            </a:r>
            <a:r>
              <a:rPr lang="en-US" dirty="0"/>
              <a:t> correlated) can go to either train/validation sets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99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03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95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2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I.e</a:t>
            </a:r>
            <a:r>
              <a:rPr lang="en-US" dirty="0"/>
              <a:t>, the winner of BraTs18 (</a:t>
            </a:r>
            <a:r>
              <a:rPr lang="en-US" dirty="0" err="1"/>
              <a:t>unet</a:t>
            </a:r>
            <a:r>
              <a:rPr lang="en-US" dirty="0"/>
              <a:t> with autoencoder regularization) obtained dice score of ~ 0.91</a:t>
            </a:r>
          </a:p>
          <a:p>
            <a:r>
              <a:rPr lang="en-US" dirty="0"/>
              <a:t>It was on a different dataset (brats validation dataset) so it is not completely comparable but gives a sense of where we are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24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I.e</a:t>
            </a:r>
            <a:r>
              <a:rPr lang="en-US" dirty="0"/>
              <a:t>, the winner of BraTs18 (</a:t>
            </a:r>
            <a:r>
              <a:rPr lang="en-US" dirty="0" err="1"/>
              <a:t>unet</a:t>
            </a:r>
            <a:r>
              <a:rPr lang="en-US" dirty="0"/>
              <a:t> with autoencoder regularization) obtained dice score of ~ 0.91</a:t>
            </a:r>
          </a:p>
          <a:p>
            <a:r>
              <a:rPr lang="en-US" dirty="0"/>
              <a:t>It was on a different dataset (brats validation dataset) so it is not completely comparable but gives a sense of where we are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58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69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ResNet50 performs even poorly than basic </a:t>
            </a:r>
            <a:r>
              <a:rPr lang="en-US" dirty="0" err="1"/>
              <a:t>UNet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61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437815" y="3507951"/>
            <a:ext cx="1054913" cy="527457"/>
          </a:xfrm>
          <a:prstGeom prst="line">
            <a:avLst/>
          </a:prstGeom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382900" y="3507951"/>
            <a:ext cx="1054915" cy="527457"/>
          </a:xfrm>
          <a:prstGeom prst="line">
            <a:avLst/>
          </a:prstGeom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3437815" y="4035408"/>
            <a:ext cx="1054913" cy="527457"/>
          </a:xfrm>
          <a:prstGeom prst="line">
            <a:avLst/>
          </a:prstGeom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382900" y="4035408"/>
            <a:ext cx="1054915" cy="527457"/>
          </a:xfrm>
          <a:prstGeom prst="line">
            <a:avLst/>
          </a:prstGeom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547641" y="3507951"/>
            <a:ext cx="1054913" cy="527457"/>
          </a:xfrm>
          <a:prstGeom prst="line">
            <a:avLst/>
          </a:prstGeom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4492727" y="3507951"/>
            <a:ext cx="1054915" cy="527457"/>
          </a:xfrm>
          <a:prstGeom prst="line">
            <a:avLst/>
          </a:prstGeom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5547641" y="4035408"/>
            <a:ext cx="1054913" cy="527457"/>
          </a:xfrm>
          <a:prstGeom prst="line">
            <a:avLst/>
          </a:prstGeom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492727" y="4035408"/>
            <a:ext cx="1054915" cy="527457"/>
          </a:xfrm>
          <a:prstGeom prst="line">
            <a:avLst/>
          </a:prstGeom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6602553" y="3507951"/>
            <a:ext cx="1054913" cy="527459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 flipV="1">
            <a:off x="5547640" y="3507952"/>
            <a:ext cx="1054913" cy="527457"/>
          </a:xfrm>
          <a:prstGeom prst="line">
            <a:avLst/>
          </a:prstGeom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7657466" y="3507951"/>
            <a:ext cx="1054913" cy="527457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7657466" y="4035408"/>
            <a:ext cx="1054913" cy="527457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6602552" y="4035408"/>
            <a:ext cx="1054915" cy="527457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3437814" y="4562866"/>
            <a:ext cx="1" cy="580633"/>
          </a:xfrm>
          <a:prstGeom prst="line">
            <a:avLst/>
          </a:prstGeom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5547640" y="4562866"/>
            <a:ext cx="1" cy="580633"/>
          </a:xfrm>
          <a:prstGeom prst="line">
            <a:avLst/>
          </a:prstGeom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 flipV="1">
            <a:off x="7657465" y="4562866"/>
            <a:ext cx="1" cy="580633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Isosceles Triangle 302"/>
          <p:cNvSpPr/>
          <p:nvPr/>
        </p:nvSpPr>
        <p:spPr>
          <a:xfrm rot="10800000">
            <a:off x="3295240" y="4495684"/>
            <a:ext cx="285149" cy="194711"/>
          </a:xfrm>
          <a:prstGeom prst="triangl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Isosceles Triangle 303"/>
          <p:cNvSpPr/>
          <p:nvPr/>
        </p:nvSpPr>
        <p:spPr>
          <a:xfrm rot="10800000">
            <a:off x="5405064" y="4495684"/>
            <a:ext cx="285149" cy="194711"/>
          </a:xfrm>
          <a:prstGeom prst="triangl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Isosceles Triangle 304"/>
          <p:cNvSpPr/>
          <p:nvPr/>
        </p:nvSpPr>
        <p:spPr>
          <a:xfrm rot="10800000">
            <a:off x="7514893" y="4495684"/>
            <a:ext cx="285149" cy="194711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4492728" y="4035409"/>
            <a:ext cx="0" cy="1108090"/>
          </a:xfrm>
          <a:prstGeom prst="line">
            <a:avLst/>
          </a:prstGeom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2382900" y="4035409"/>
            <a:ext cx="1" cy="1108091"/>
          </a:xfrm>
          <a:prstGeom prst="line">
            <a:avLst/>
          </a:prstGeom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602555" y="4035409"/>
            <a:ext cx="0" cy="1108090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/>
          <p:nvPr/>
        </p:nvCxnSpPr>
        <p:spPr>
          <a:xfrm flipH="1" flipV="1">
            <a:off x="8712379" y="4035410"/>
            <a:ext cx="1" cy="1108091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/>
          <p:nvPr/>
        </p:nvCxnSpPr>
        <p:spPr>
          <a:xfrm flipV="1">
            <a:off x="8712379" y="3819598"/>
            <a:ext cx="431621" cy="215812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/>
          <p:nvPr/>
        </p:nvCxnSpPr>
        <p:spPr>
          <a:xfrm>
            <a:off x="8712379" y="4035409"/>
            <a:ext cx="431621" cy="215811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/>
          <p:nvPr/>
        </p:nvCxnSpPr>
        <p:spPr>
          <a:xfrm flipH="1">
            <a:off x="4492727" y="-1"/>
            <a:ext cx="391043" cy="195523"/>
          </a:xfrm>
          <a:prstGeom prst="line">
            <a:avLst/>
          </a:prstGeom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/>
          <p:nvPr/>
        </p:nvCxnSpPr>
        <p:spPr>
          <a:xfrm>
            <a:off x="6211510" y="-1"/>
            <a:ext cx="391042" cy="195521"/>
          </a:xfrm>
          <a:prstGeom prst="line">
            <a:avLst/>
          </a:prstGeom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/>
          <p:nvPr/>
        </p:nvCxnSpPr>
        <p:spPr>
          <a:xfrm>
            <a:off x="6602552" y="195521"/>
            <a:ext cx="0" cy="1392484"/>
          </a:xfrm>
          <a:prstGeom prst="line">
            <a:avLst/>
          </a:prstGeom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/>
          <p:cNvCxnSpPr/>
          <p:nvPr/>
        </p:nvCxnSpPr>
        <p:spPr>
          <a:xfrm flipH="1">
            <a:off x="5547639" y="1588005"/>
            <a:ext cx="1054913" cy="527459"/>
          </a:xfrm>
          <a:prstGeom prst="line">
            <a:avLst/>
          </a:prstGeom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/>
          <p:cNvCxnSpPr/>
          <p:nvPr/>
        </p:nvCxnSpPr>
        <p:spPr>
          <a:xfrm flipH="1" flipV="1">
            <a:off x="4492726" y="1588006"/>
            <a:ext cx="1054913" cy="527457"/>
          </a:xfrm>
          <a:prstGeom prst="line">
            <a:avLst/>
          </a:prstGeom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Connector 402"/>
          <p:cNvCxnSpPr/>
          <p:nvPr/>
        </p:nvCxnSpPr>
        <p:spPr>
          <a:xfrm flipH="1" flipV="1">
            <a:off x="4492725" y="195521"/>
            <a:ext cx="1" cy="1392486"/>
          </a:xfrm>
          <a:prstGeom prst="line">
            <a:avLst/>
          </a:prstGeom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/>
          <p:cNvCxnSpPr/>
          <p:nvPr/>
        </p:nvCxnSpPr>
        <p:spPr>
          <a:xfrm flipV="1">
            <a:off x="5547639" y="195521"/>
            <a:ext cx="1054913" cy="527457"/>
          </a:xfrm>
          <a:prstGeom prst="line">
            <a:avLst/>
          </a:prstGeom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Connector 404"/>
          <p:cNvCxnSpPr/>
          <p:nvPr/>
        </p:nvCxnSpPr>
        <p:spPr>
          <a:xfrm>
            <a:off x="4492725" y="195521"/>
            <a:ext cx="1054915" cy="527457"/>
          </a:xfrm>
          <a:prstGeom prst="line">
            <a:avLst/>
          </a:prstGeom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/>
          <p:cNvCxnSpPr/>
          <p:nvPr/>
        </p:nvCxnSpPr>
        <p:spPr>
          <a:xfrm flipH="1" flipV="1">
            <a:off x="5547638" y="722978"/>
            <a:ext cx="1" cy="1392486"/>
          </a:xfrm>
          <a:prstGeom prst="line">
            <a:avLst/>
          </a:prstGeom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/>
          <p:cNvCxnSpPr/>
          <p:nvPr/>
        </p:nvCxnSpPr>
        <p:spPr>
          <a:xfrm flipH="1">
            <a:off x="6602553" y="-1"/>
            <a:ext cx="391043" cy="195523"/>
          </a:xfrm>
          <a:prstGeom prst="line">
            <a:avLst/>
          </a:prstGeom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/>
          <p:cNvCxnSpPr/>
          <p:nvPr/>
        </p:nvCxnSpPr>
        <p:spPr>
          <a:xfrm>
            <a:off x="8321333" y="-1"/>
            <a:ext cx="391046" cy="195523"/>
          </a:xfrm>
          <a:prstGeom prst="line">
            <a:avLst/>
          </a:prstGeom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/>
          <p:nvPr/>
        </p:nvCxnSpPr>
        <p:spPr>
          <a:xfrm>
            <a:off x="8712379" y="195522"/>
            <a:ext cx="0" cy="1392484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/>
          <p:cNvCxnSpPr/>
          <p:nvPr/>
        </p:nvCxnSpPr>
        <p:spPr>
          <a:xfrm flipH="1">
            <a:off x="7657466" y="1588006"/>
            <a:ext cx="1054913" cy="527459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/>
          <p:nvPr/>
        </p:nvCxnSpPr>
        <p:spPr>
          <a:xfrm flipH="1" flipV="1">
            <a:off x="6602552" y="1588008"/>
            <a:ext cx="1054913" cy="527457"/>
          </a:xfrm>
          <a:prstGeom prst="line">
            <a:avLst/>
          </a:prstGeom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/>
          <p:cNvCxnSpPr/>
          <p:nvPr/>
        </p:nvCxnSpPr>
        <p:spPr>
          <a:xfrm flipV="1">
            <a:off x="7657466" y="195522"/>
            <a:ext cx="1054913" cy="527457"/>
          </a:xfrm>
          <a:prstGeom prst="line">
            <a:avLst/>
          </a:prstGeom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/>
          <p:cNvCxnSpPr/>
          <p:nvPr/>
        </p:nvCxnSpPr>
        <p:spPr>
          <a:xfrm>
            <a:off x="6602551" y="195522"/>
            <a:ext cx="1054915" cy="527457"/>
          </a:xfrm>
          <a:prstGeom prst="line">
            <a:avLst/>
          </a:prstGeom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/>
          <p:cNvCxnSpPr/>
          <p:nvPr/>
        </p:nvCxnSpPr>
        <p:spPr>
          <a:xfrm flipH="1" flipV="1">
            <a:off x="7657464" y="722980"/>
            <a:ext cx="1" cy="1392486"/>
          </a:xfrm>
          <a:prstGeom prst="line">
            <a:avLst/>
          </a:prstGeom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/>
          <p:cNvCxnSpPr/>
          <p:nvPr/>
        </p:nvCxnSpPr>
        <p:spPr>
          <a:xfrm>
            <a:off x="8712379" y="1588006"/>
            <a:ext cx="431621" cy="215811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/>
          <p:cNvCxnSpPr/>
          <p:nvPr/>
        </p:nvCxnSpPr>
        <p:spPr>
          <a:xfrm flipH="1" flipV="1">
            <a:off x="7657464" y="2115464"/>
            <a:ext cx="1" cy="1392486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/>
          <p:cNvCxnSpPr/>
          <p:nvPr/>
        </p:nvCxnSpPr>
        <p:spPr>
          <a:xfrm flipV="1">
            <a:off x="8712379" y="2427110"/>
            <a:ext cx="431621" cy="215812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/>
          <p:cNvCxnSpPr/>
          <p:nvPr/>
        </p:nvCxnSpPr>
        <p:spPr>
          <a:xfrm>
            <a:off x="7657464" y="2115464"/>
            <a:ext cx="1054915" cy="527457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/>
          <p:cNvCxnSpPr/>
          <p:nvPr/>
        </p:nvCxnSpPr>
        <p:spPr>
          <a:xfrm flipH="1" flipV="1">
            <a:off x="8712377" y="2642921"/>
            <a:ext cx="1" cy="1392486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/>
          <p:nvPr/>
        </p:nvCxnSpPr>
        <p:spPr>
          <a:xfrm flipV="1">
            <a:off x="8712377" y="-1"/>
            <a:ext cx="391046" cy="195524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/>
          <p:cNvCxnSpPr/>
          <p:nvPr/>
        </p:nvCxnSpPr>
        <p:spPr>
          <a:xfrm>
            <a:off x="8712377" y="195522"/>
            <a:ext cx="431623" cy="215811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/>
          <p:cNvCxnSpPr/>
          <p:nvPr/>
        </p:nvCxnSpPr>
        <p:spPr>
          <a:xfrm>
            <a:off x="5547638" y="2115465"/>
            <a:ext cx="0" cy="1392484"/>
          </a:xfrm>
          <a:prstGeom prst="line">
            <a:avLst/>
          </a:prstGeom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/>
          <p:cNvCxnSpPr/>
          <p:nvPr/>
        </p:nvCxnSpPr>
        <p:spPr>
          <a:xfrm flipH="1" flipV="1">
            <a:off x="3437810" y="2115465"/>
            <a:ext cx="1" cy="1392486"/>
          </a:xfrm>
          <a:prstGeom prst="line">
            <a:avLst/>
          </a:prstGeom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/>
          <p:nvPr/>
        </p:nvCxnSpPr>
        <p:spPr>
          <a:xfrm flipV="1">
            <a:off x="3437810" y="1588008"/>
            <a:ext cx="1054915" cy="527457"/>
          </a:xfrm>
          <a:prstGeom prst="line">
            <a:avLst/>
          </a:prstGeom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/>
          <p:cNvCxnSpPr/>
          <p:nvPr/>
        </p:nvCxnSpPr>
        <p:spPr>
          <a:xfrm flipV="1">
            <a:off x="4492725" y="2115465"/>
            <a:ext cx="1054913" cy="527457"/>
          </a:xfrm>
          <a:prstGeom prst="line">
            <a:avLst/>
          </a:prstGeom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/>
          <p:cNvCxnSpPr/>
          <p:nvPr/>
        </p:nvCxnSpPr>
        <p:spPr>
          <a:xfrm>
            <a:off x="3437810" y="2115465"/>
            <a:ext cx="1054915" cy="527457"/>
          </a:xfrm>
          <a:prstGeom prst="line">
            <a:avLst/>
          </a:prstGeom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/>
          <p:cNvCxnSpPr/>
          <p:nvPr/>
        </p:nvCxnSpPr>
        <p:spPr>
          <a:xfrm flipH="1" flipV="1">
            <a:off x="4492723" y="2642922"/>
            <a:ext cx="1" cy="1392486"/>
          </a:xfrm>
          <a:prstGeom prst="line">
            <a:avLst/>
          </a:prstGeom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/>
          <p:cNvCxnSpPr/>
          <p:nvPr/>
        </p:nvCxnSpPr>
        <p:spPr>
          <a:xfrm flipV="1">
            <a:off x="6602551" y="2115465"/>
            <a:ext cx="1054913" cy="527457"/>
          </a:xfrm>
          <a:prstGeom prst="line">
            <a:avLst/>
          </a:prstGeom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/>
          <p:cNvCxnSpPr/>
          <p:nvPr/>
        </p:nvCxnSpPr>
        <p:spPr>
          <a:xfrm>
            <a:off x="5547636" y="2115465"/>
            <a:ext cx="1054915" cy="527457"/>
          </a:xfrm>
          <a:prstGeom prst="line">
            <a:avLst/>
          </a:prstGeom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/>
          <p:cNvCxnSpPr/>
          <p:nvPr/>
        </p:nvCxnSpPr>
        <p:spPr>
          <a:xfrm flipH="1" flipV="1">
            <a:off x="6602549" y="2642922"/>
            <a:ext cx="1" cy="1392486"/>
          </a:xfrm>
          <a:prstGeom prst="line">
            <a:avLst/>
          </a:prstGeom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/>
          <p:cNvCxnSpPr/>
          <p:nvPr/>
        </p:nvCxnSpPr>
        <p:spPr>
          <a:xfrm flipH="1" flipV="1">
            <a:off x="6602551" y="-1"/>
            <a:ext cx="1" cy="195523"/>
          </a:xfrm>
          <a:prstGeom prst="line">
            <a:avLst/>
          </a:prstGeom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/>
          <p:cNvCxnSpPr/>
          <p:nvPr/>
        </p:nvCxnSpPr>
        <p:spPr>
          <a:xfrm flipH="1" flipV="1">
            <a:off x="8712376" y="-1"/>
            <a:ext cx="1" cy="195523"/>
          </a:xfrm>
          <a:prstGeom prst="line">
            <a:avLst/>
          </a:prstGeom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Isosceles Triangle 383"/>
          <p:cNvSpPr/>
          <p:nvPr/>
        </p:nvSpPr>
        <p:spPr>
          <a:xfrm rot="10800000">
            <a:off x="5405065" y="658294"/>
            <a:ext cx="285149" cy="194711"/>
          </a:xfrm>
          <a:prstGeom prst="triangl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Isosceles Triangle 384"/>
          <p:cNvSpPr/>
          <p:nvPr/>
        </p:nvSpPr>
        <p:spPr>
          <a:xfrm rot="10800000">
            <a:off x="7514891" y="658294"/>
            <a:ext cx="285149" cy="194711"/>
          </a:xfrm>
          <a:prstGeom prst="triangl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Isosceles Triangle 386"/>
          <p:cNvSpPr/>
          <p:nvPr/>
        </p:nvSpPr>
        <p:spPr>
          <a:xfrm rot="10800000">
            <a:off x="4351701" y="2575924"/>
            <a:ext cx="285149" cy="194711"/>
          </a:xfrm>
          <a:prstGeom prst="triangl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Isosceles Triangle 387"/>
          <p:cNvSpPr/>
          <p:nvPr/>
        </p:nvSpPr>
        <p:spPr>
          <a:xfrm rot="10800000">
            <a:off x="6459978" y="2575924"/>
            <a:ext cx="285149" cy="194711"/>
          </a:xfrm>
          <a:prstGeom prst="triangl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Isosceles Triangle 388"/>
          <p:cNvSpPr/>
          <p:nvPr/>
        </p:nvSpPr>
        <p:spPr>
          <a:xfrm rot="10800000">
            <a:off x="8569805" y="2575924"/>
            <a:ext cx="285149" cy="194711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2752890"/>
            <a:ext cx="4883770" cy="874230"/>
          </a:xfrm>
          <a:solidFill>
            <a:schemeClr val="bg2"/>
          </a:solidFill>
        </p:spPr>
        <p:txBody>
          <a:bodyPr lIns="274320" rIns="182880"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28580"/>
            <a:ext cx="5927271" cy="1224221"/>
          </a:xfrm>
          <a:solidFill>
            <a:schemeClr val="tx2"/>
          </a:solidFill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rIns="182880" anchor="ctr">
            <a:noAutofit/>
          </a:bodyPr>
          <a:lstStyle>
            <a:lvl1pPr algn="l">
              <a:lnSpc>
                <a:spcPct val="9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98" name="Rectangle 797" title="logo-left"/>
          <p:cNvSpPr/>
          <p:nvPr/>
        </p:nvSpPr>
        <p:spPr>
          <a:xfrm>
            <a:off x="227013" y="417872"/>
            <a:ext cx="3144075" cy="7179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1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4587874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4" y="230188"/>
            <a:ext cx="4098591" cy="7352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54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ight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571999" cy="4587875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111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Bot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51"/>
            <a:ext cx="8686800" cy="1466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857499"/>
            <a:ext cx="9144000" cy="1730375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917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5 Image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4700014" y="1200150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4700014" y="2295732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4700014" y="3506237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228598" y="1200150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598" y="2295732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228598" y="3509351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2464306" y="1200150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2464306" y="2295732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2464306" y="3506237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6935723" y="1200150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6935723" y="2295732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6935723" y="3506237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7110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-1"/>
            <a:ext cx="9144000" cy="4587875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5120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with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2293937"/>
            <a:ext cx="4572000" cy="2293938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4572000" y="-1"/>
            <a:ext cx="4572000" cy="229393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4572000" y="2293937"/>
            <a:ext cx="4572000" cy="2293938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0"/>
            <a:ext cx="4572000" cy="2293938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607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with Ca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3048000" cy="4587876"/>
          </a:xfrm>
        </p:spPr>
        <p:txBody>
          <a:bodyPr vert="horz" lIns="0" tIns="1371600" rIns="0" bIns="1371600" rtlCol="0" anchor="t">
            <a:normAutofit/>
          </a:bodyPr>
          <a:lstStyle>
            <a:lvl1pPr marL="287338" indent="-287338" algn="ctr">
              <a:buClr>
                <a:schemeClr val="bg1"/>
              </a:buClr>
              <a:buFont typeface="Century Gothic" panose="020B0502020202020204" pitchFamily="34" charset="0"/>
              <a:buChar char=" "/>
              <a:defRPr lang="en-US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48000" y="-1"/>
            <a:ext cx="3048000" cy="4587876"/>
          </a:xfrm>
        </p:spPr>
        <p:txBody>
          <a:bodyPr vert="horz" lIns="0" tIns="1371600" rIns="0" bIns="1371600" rtlCol="0">
            <a:normAutofit/>
          </a:bodyPr>
          <a:lstStyle>
            <a:lvl1pPr marL="287338" indent="-287338" algn="ctr">
              <a:buClr>
                <a:schemeClr val="bg1"/>
              </a:buClr>
              <a:buFont typeface="Century Gothic" panose="020B0502020202020204" pitchFamily="34" charset="0"/>
              <a:buChar char=" "/>
              <a:defRPr lang="en-US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-1"/>
            <a:ext cx="3048000" cy="4587876"/>
          </a:xfrm>
        </p:spPr>
        <p:txBody>
          <a:bodyPr vert="horz" lIns="0" tIns="1371600" rIns="0" bIns="1371600" rtlCol="0">
            <a:normAutofit/>
          </a:bodyPr>
          <a:lstStyle>
            <a:lvl1pPr marL="287338" indent="-287338" algn="ctr">
              <a:buClr>
                <a:schemeClr val="bg1"/>
              </a:buClr>
              <a:buFont typeface="Century Gothic" panose="020B0502020202020204" pitchFamily="34" charset="0"/>
              <a:buChar char=" "/>
              <a:defRPr lang="en-US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338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97768" y="467963"/>
            <a:ext cx="7148464" cy="4302162"/>
            <a:chOff x="773898" y="382213"/>
            <a:chExt cx="7596204" cy="4571625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898" y="4742822"/>
              <a:ext cx="7596204" cy="21101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899" y="382213"/>
              <a:ext cx="7596203" cy="4370657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1877667" y="761400"/>
            <a:ext cx="5388667" cy="3372201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0052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663157" y="466927"/>
            <a:ext cx="5817686" cy="4304234"/>
            <a:chOff x="1468253" y="382214"/>
            <a:chExt cx="6198780" cy="4586188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253" y="4761776"/>
              <a:ext cx="6198780" cy="20662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375351" y="-524870"/>
              <a:ext cx="4384585" cy="6198753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2206103" y="739696"/>
            <a:ext cx="4748046" cy="3561034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8853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30859" y="1439620"/>
            <a:ext cx="5460846" cy="3263390"/>
            <a:chOff x="773898" y="382213"/>
            <a:chExt cx="7596204" cy="4539476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898" y="4742821"/>
              <a:ext cx="7596204" cy="17886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899" y="382213"/>
              <a:ext cx="7596203" cy="437065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5429418" y="1949432"/>
            <a:ext cx="1867939" cy="2753579"/>
            <a:chOff x="571379" y="211137"/>
            <a:chExt cx="2928503" cy="431698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79" y="4338460"/>
              <a:ext cx="2928503" cy="18966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79" y="211137"/>
              <a:ext cx="2928503" cy="414020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535792" y="2820744"/>
            <a:ext cx="879944" cy="1882267"/>
            <a:chOff x="545623" y="211138"/>
            <a:chExt cx="2056299" cy="4398581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623" y="4338460"/>
              <a:ext cx="2056299" cy="27125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623" y="211138"/>
              <a:ext cx="2056299" cy="414020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5552664" y="2194931"/>
            <a:ext cx="1616207" cy="2154944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99241" y="1669439"/>
            <a:ext cx="4118321" cy="2570051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7596214" y="3027059"/>
            <a:ext cx="757559" cy="1346772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397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5" name="Straight Connector 234"/>
          <p:cNvCxnSpPr/>
          <p:nvPr/>
        </p:nvCxnSpPr>
        <p:spPr>
          <a:xfrm flipV="1">
            <a:off x="6531125" y="783572"/>
            <a:ext cx="979562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5551562" y="783572"/>
            <a:ext cx="979564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 flipH="1" flipV="1">
            <a:off x="6531124" y="1273353"/>
            <a:ext cx="1" cy="1293023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Isosceles Triangle 278"/>
          <p:cNvSpPr/>
          <p:nvPr/>
        </p:nvSpPr>
        <p:spPr>
          <a:xfrm rot="10800000">
            <a:off x="6398734" y="1213290"/>
            <a:ext cx="264781" cy="180803"/>
          </a:xfrm>
          <a:prstGeom prst="triangl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6" title="whiteback"/>
          <p:cNvSpPr/>
          <p:nvPr/>
        </p:nvSpPr>
        <p:spPr>
          <a:xfrm>
            <a:off x="5551560" y="293791"/>
            <a:ext cx="1959123" cy="2272584"/>
          </a:xfrm>
          <a:custGeom>
            <a:avLst/>
            <a:gdLst/>
            <a:ahLst/>
            <a:cxnLst/>
            <a:rect l="l" t="t" r="r" b="b"/>
            <a:pathLst>
              <a:path w="3416896" h="3963602">
                <a:moveTo>
                  <a:pt x="1708448" y="0"/>
                </a:moveTo>
                <a:lnTo>
                  <a:pt x="3416896" y="854224"/>
                </a:lnTo>
                <a:lnTo>
                  <a:pt x="3416896" y="3109377"/>
                </a:lnTo>
                <a:lnTo>
                  <a:pt x="1708448" y="3963602"/>
                </a:lnTo>
                <a:lnTo>
                  <a:pt x="0" y="3109377"/>
                </a:lnTo>
                <a:lnTo>
                  <a:pt x="0" y="854224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653752" y="4838963"/>
            <a:ext cx="1" cy="304537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53753" y="3859399"/>
            <a:ext cx="979562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0" y="3859399"/>
            <a:ext cx="653754" cy="326877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653753" y="4349180"/>
            <a:ext cx="979562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0" y="4512085"/>
            <a:ext cx="653754" cy="326877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1633314" y="3859399"/>
            <a:ext cx="979562" cy="489783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653752" y="3859400"/>
            <a:ext cx="979562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612876" y="3859399"/>
            <a:ext cx="979562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2612876" y="4349180"/>
            <a:ext cx="979562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633313" y="4349180"/>
            <a:ext cx="979564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Isosceles Triangle 87"/>
          <p:cNvSpPr/>
          <p:nvPr/>
        </p:nvSpPr>
        <p:spPr>
          <a:xfrm rot="10800000">
            <a:off x="521360" y="4776579"/>
            <a:ext cx="264781" cy="180803"/>
          </a:xfrm>
          <a:prstGeom prst="triangl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Isosceles Triangle 88"/>
          <p:cNvSpPr/>
          <p:nvPr/>
        </p:nvSpPr>
        <p:spPr>
          <a:xfrm rot="10800000">
            <a:off x="2480487" y="4776579"/>
            <a:ext cx="264781" cy="180803"/>
          </a:xfrm>
          <a:prstGeom prst="triangl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/>
          <p:nvPr/>
        </p:nvCxnSpPr>
        <p:spPr>
          <a:xfrm>
            <a:off x="4572002" y="3859400"/>
            <a:ext cx="979562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3592438" y="3859400"/>
            <a:ext cx="979564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4572002" y="4349181"/>
            <a:ext cx="979562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3592438" y="4349181"/>
            <a:ext cx="979564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6531126" y="3859400"/>
            <a:ext cx="979562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633316" y="4349180"/>
            <a:ext cx="0" cy="794318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5551564" y="4349182"/>
            <a:ext cx="0" cy="794318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3592438" y="4349180"/>
            <a:ext cx="1" cy="794319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7510690" y="4349181"/>
            <a:ext cx="0" cy="794318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5551563" y="3859400"/>
            <a:ext cx="979564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6531126" y="4349181"/>
            <a:ext cx="979562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5551563" y="4349181"/>
            <a:ext cx="979564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7510688" y="3859400"/>
            <a:ext cx="979562" cy="489783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 flipV="1">
            <a:off x="6531126" y="3859401"/>
            <a:ext cx="979562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8490250" y="3859400"/>
            <a:ext cx="653750" cy="326876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8490250" y="4512087"/>
            <a:ext cx="653750" cy="326876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7510687" y="4349181"/>
            <a:ext cx="979564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2612875" y="4838963"/>
            <a:ext cx="1" cy="304537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 flipV="1">
            <a:off x="4572001" y="4838963"/>
            <a:ext cx="1" cy="304537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 flipV="1">
            <a:off x="6531126" y="4838963"/>
            <a:ext cx="1" cy="304537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 flipV="1">
            <a:off x="8490250" y="4838963"/>
            <a:ext cx="1" cy="304537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Isosceles Triangle 150"/>
          <p:cNvSpPr/>
          <p:nvPr/>
        </p:nvSpPr>
        <p:spPr>
          <a:xfrm rot="10800000">
            <a:off x="4439611" y="4776581"/>
            <a:ext cx="264781" cy="180803"/>
          </a:xfrm>
          <a:prstGeom prst="triangl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Isosceles Triangle 151"/>
          <p:cNvSpPr/>
          <p:nvPr/>
        </p:nvSpPr>
        <p:spPr>
          <a:xfrm rot="10800000">
            <a:off x="6398734" y="4776581"/>
            <a:ext cx="264781" cy="180803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Isosceles Triangle 152"/>
          <p:cNvSpPr/>
          <p:nvPr/>
        </p:nvSpPr>
        <p:spPr>
          <a:xfrm rot="10800000">
            <a:off x="8357860" y="4776581"/>
            <a:ext cx="264781" cy="180803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/>
          <p:cNvCxnSpPr/>
          <p:nvPr/>
        </p:nvCxnSpPr>
        <p:spPr>
          <a:xfrm flipH="1">
            <a:off x="0" y="293788"/>
            <a:ext cx="653751" cy="326877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653751" y="293788"/>
            <a:ext cx="979562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633313" y="783571"/>
            <a:ext cx="0" cy="1293021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653751" y="2076592"/>
            <a:ext cx="979562" cy="489783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 flipV="1">
            <a:off x="1124" y="2240061"/>
            <a:ext cx="652627" cy="326314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V="1">
            <a:off x="653751" y="783571"/>
            <a:ext cx="979562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1124" y="947039"/>
            <a:ext cx="652628" cy="326314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 flipV="1">
            <a:off x="653750" y="1273352"/>
            <a:ext cx="1" cy="1293023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1633313" y="293788"/>
            <a:ext cx="979562" cy="489783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2612876" y="293790"/>
            <a:ext cx="979562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3592438" y="783572"/>
            <a:ext cx="0" cy="1293021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2612876" y="2076593"/>
            <a:ext cx="979562" cy="489783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1633313" y="2076595"/>
            <a:ext cx="979562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V="1">
            <a:off x="2612876" y="783572"/>
            <a:ext cx="979562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1633312" y="783572"/>
            <a:ext cx="979564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 flipV="1">
            <a:off x="2612874" y="1273354"/>
            <a:ext cx="1" cy="1293023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3592438" y="2076593"/>
            <a:ext cx="979562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2612874" y="2566375"/>
            <a:ext cx="1" cy="1293023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V="1">
            <a:off x="3592438" y="2566375"/>
            <a:ext cx="979562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2612874" y="2566375"/>
            <a:ext cx="979564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 flipV="1">
            <a:off x="3592437" y="3056157"/>
            <a:ext cx="1" cy="1293023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V="1">
            <a:off x="3592437" y="293790"/>
            <a:ext cx="979564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4572000" y="783572"/>
            <a:ext cx="979562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592437" y="783572"/>
            <a:ext cx="979564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 flipV="1">
            <a:off x="4571999" y="1273354"/>
            <a:ext cx="1" cy="1293023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653750" y="2566376"/>
            <a:ext cx="0" cy="1293021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0" y="2566377"/>
            <a:ext cx="653750" cy="326875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V="1">
            <a:off x="1633312" y="2566376"/>
            <a:ext cx="979562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653748" y="2566376"/>
            <a:ext cx="979564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H="1" flipV="1">
            <a:off x="1633310" y="3056158"/>
            <a:ext cx="1" cy="1293023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Isosceles Triangle 214"/>
          <p:cNvSpPr/>
          <p:nvPr/>
        </p:nvSpPr>
        <p:spPr>
          <a:xfrm rot="10800000">
            <a:off x="521361" y="1213289"/>
            <a:ext cx="264781" cy="180803"/>
          </a:xfrm>
          <a:prstGeom prst="triangl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Isosceles Triangle 215"/>
          <p:cNvSpPr/>
          <p:nvPr/>
        </p:nvSpPr>
        <p:spPr>
          <a:xfrm rot="10800000">
            <a:off x="2480485" y="1213289"/>
            <a:ext cx="264781" cy="180803"/>
          </a:xfrm>
          <a:prstGeom prst="triangl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Isosceles Triangle 216"/>
          <p:cNvSpPr/>
          <p:nvPr/>
        </p:nvSpPr>
        <p:spPr>
          <a:xfrm rot="10800000">
            <a:off x="4439610" y="1213289"/>
            <a:ext cx="264781" cy="180803"/>
          </a:xfrm>
          <a:prstGeom prst="triangl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Isosceles Triangle 218"/>
          <p:cNvSpPr/>
          <p:nvPr/>
        </p:nvSpPr>
        <p:spPr>
          <a:xfrm rot="10800000">
            <a:off x="1500923" y="2993945"/>
            <a:ext cx="264781" cy="180803"/>
          </a:xfrm>
          <a:prstGeom prst="triangl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Isosceles Triangle 219"/>
          <p:cNvSpPr/>
          <p:nvPr/>
        </p:nvSpPr>
        <p:spPr>
          <a:xfrm rot="10800000">
            <a:off x="3460048" y="2993945"/>
            <a:ext cx="264781" cy="180803"/>
          </a:xfrm>
          <a:prstGeom prst="triangl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5551563" y="293789"/>
            <a:ext cx="979562" cy="489783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 flipV="1">
            <a:off x="4572000" y="293791"/>
            <a:ext cx="979562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6531125" y="293789"/>
            <a:ext cx="979562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7510687" y="783572"/>
            <a:ext cx="0" cy="1293021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6531125" y="2076593"/>
            <a:ext cx="979562" cy="489783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 flipV="1">
            <a:off x="5551563" y="2076594"/>
            <a:ext cx="979562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 flipV="1">
            <a:off x="5551562" y="783572"/>
            <a:ext cx="1" cy="1293023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653751" y="0"/>
            <a:ext cx="0" cy="293791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2612876" y="0"/>
            <a:ext cx="0" cy="293791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6531125" y="0"/>
            <a:ext cx="0" cy="293791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 flipV="1">
            <a:off x="4571999" y="0"/>
            <a:ext cx="1" cy="293791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8490250" y="0"/>
            <a:ext cx="0" cy="293791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 flipH="1">
            <a:off x="7510687" y="293789"/>
            <a:ext cx="979562" cy="489783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 flipV="1">
            <a:off x="1633312" y="0"/>
            <a:ext cx="1" cy="783573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H="1" flipV="1">
            <a:off x="3592436" y="0"/>
            <a:ext cx="1" cy="783573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flipH="1" flipV="1">
            <a:off x="5551562" y="1"/>
            <a:ext cx="1" cy="783573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 flipH="1" flipV="1">
            <a:off x="7510686" y="1"/>
            <a:ext cx="1" cy="783573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8490250" y="293791"/>
            <a:ext cx="653747" cy="326874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 flipH="1">
            <a:off x="8490250" y="2240061"/>
            <a:ext cx="652629" cy="326316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 flipH="1" flipV="1">
            <a:off x="7510687" y="2076595"/>
            <a:ext cx="979562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 flipV="1">
            <a:off x="8490250" y="947039"/>
            <a:ext cx="652631" cy="326316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>
            <a:off x="7510686" y="783573"/>
            <a:ext cx="979564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 flipH="1" flipV="1">
            <a:off x="8490250" y="1273355"/>
            <a:ext cx="1" cy="1293023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8490250" y="2566376"/>
            <a:ext cx="1" cy="1293023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8490248" y="2566376"/>
            <a:ext cx="653752" cy="326876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>
            <a:off x="6531124" y="2566377"/>
            <a:ext cx="0" cy="1293021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 flipV="1">
            <a:off x="4571998" y="2566377"/>
            <a:ext cx="1" cy="1293023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V="1">
            <a:off x="4571998" y="2076595"/>
            <a:ext cx="979564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 flipV="1">
            <a:off x="5551562" y="2566377"/>
            <a:ext cx="979562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>
            <a:off x="4571998" y="2566377"/>
            <a:ext cx="979564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 flipH="1" flipV="1">
            <a:off x="5551560" y="3056158"/>
            <a:ext cx="1" cy="1293023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flipV="1">
            <a:off x="7510686" y="2566377"/>
            <a:ext cx="979562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>
            <a:off x="6531122" y="2566377"/>
            <a:ext cx="979564" cy="489782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 flipH="1" flipV="1">
            <a:off x="7510684" y="3056158"/>
            <a:ext cx="1" cy="1293023"/>
          </a:xfrm>
          <a:prstGeom prst="line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Isosceles Triangle 279"/>
          <p:cNvSpPr/>
          <p:nvPr/>
        </p:nvSpPr>
        <p:spPr>
          <a:xfrm rot="10800000">
            <a:off x="8357860" y="1213290"/>
            <a:ext cx="264781" cy="180803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Isosceles Triangle 281"/>
          <p:cNvSpPr/>
          <p:nvPr/>
        </p:nvSpPr>
        <p:spPr>
          <a:xfrm rot="10800000">
            <a:off x="5420611" y="2993946"/>
            <a:ext cx="264781" cy="180803"/>
          </a:xfrm>
          <a:prstGeom prst="triangl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Isosceles Triangle 282"/>
          <p:cNvSpPr/>
          <p:nvPr/>
        </p:nvSpPr>
        <p:spPr>
          <a:xfrm rot="10800000">
            <a:off x="7378297" y="2993946"/>
            <a:ext cx="264781" cy="180803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2863552" y="589948"/>
            <a:ext cx="3416896" cy="3963602"/>
          </a:xfrm>
          <a:custGeom>
            <a:avLst/>
            <a:gdLst/>
            <a:ahLst/>
            <a:cxnLst/>
            <a:rect l="l" t="t" r="r" b="b"/>
            <a:pathLst>
              <a:path w="3416896" h="3963602">
                <a:moveTo>
                  <a:pt x="1708448" y="0"/>
                </a:moveTo>
                <a:lnTo>
                  <a:pt x="3416896" y="854224"/>
                </a:lnTo>
                <a:lnTo>
                  <a:pt x="3416896" y="3109377"/>
                </a:lnTo>
                <a:lnTo>
                  <a:pt x="1708448" y="3963602"/>
                </a:lnTo>
                <a:lnTo>
                  <a:pt x="0" y="3109377"/>
                </a:lnTo>
                <a:lnTo>
                  <a:pt x="0" y="8542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63552" y="1455484"/>
            <a:ext cx="3416896" cy="2247184"/>
          </a:xfrm>
        </p:spPr>
        <p:txBody>
          <a:bodyPr lIns="182880" rIns="182880" anchor="ctr">
            <a:noAutofit/>
          </a:bodyPr>
          <a:lstStyle>
            <a:lvl1pPr algn="ctr">
              <a:lnSpc>
                <a:spcPct val="9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9" name="Rectangle 306" title="whiteback"/>
          <p:cNvSpPr/>
          <p:nvPr/>
        </p:nvSpPr>
        <p:spPr>
          <a:xfrm>
            <a:off x="5683957" y="447367"/>
            <a:ext cx="1694340" cy="1965434"/>
          </a:xfrm>
          <a:custGeom>
            <a:avLst/>
            <a:gdLst/>
            <a:ahLst/>
            <a:cxnLst/>
            <a:rect l="l" t="t" r="r" b="b"/>
            <a:pathLst>
              <a:path w="3416896" h="3963602">
                <a:moveTo>
                  <a:pt x="1708448" y="0"/>
                </a:moveTo>
                <a:lnTo>
                  <a:pt x="3416896" y="854224"/>
                </a:lnTo>
                <a:lnTo>
                  <a:pt x="3416896" y="3109377"/>
                </a:lnTo>
                <a:lnTo>
                  <a:pt x="1708448" y="3963602"/>
                </a:lnTo>
                <a:lnTo>
                  <a:pt x="0" y="3109377"/>
                </a:lnTo>
                <a:lnTo>
                  <a:pt x="0" y="854224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  <a:effectLst>
            <a:outerShdw blurRad="1651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 title="logo-middle"/>
          <p:cNvSpPr/>
          <p:nvPr/>
        </p:nvSpPr>
        <p:spPr>
          <a:xfrm>
            <a:off x="5900057" y="1285974"/>
            <a:ext cx="1262142" cy="2882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523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Box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452453" y="1432163"/>
            <a:ext cx="5462947" cy="3287767"/>
            <a:chOff x="773898" y="382213"/>
            <a:chExt cx="7596204" cy="4571625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898" y="4742822"/>
              <a:ext cx="7596204" cy="21101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899" y="382213"/>
              <a:ext cx="7596203" cy="4370657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49"/>
            <a:ext cx="3001488" cy="315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4127960" y="1663722"/>
            <a:ext cx="4119494" cy="2569960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584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1379" y="440078"/>
            <a:ext cx="2928503" cy="4316987"/>
            <a:chOff x="571379" y="211137"/>
            <a:chExt cx="2928503" cy="4316987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79" y="4338460"/>
              <a:ext cx="2928503" cy="18966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79" y="211137"/>
              <a:ext cx="2928503" cy="4140201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935506" y="1200150"/>
            <a:ext cx="4979894" cy="3151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766032" y="821242"/>
            <a:ext cx="2538380" cy="3384508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2322" y="230188"/>
            <a:ext cx="3340355" cy="7352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66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5623" y="440078"/>
            <a:ext cx="2056299" cy="4316988"/>
            <a:chOff x="545623" y="211138"/>
            <a:chExt cx="2056299" cy="4316988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623" y="4338460"/>
              <a:ext cx="2056299" cy="18966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623" y="211138"/>
              <a:ext cx="2056299" cy="414020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68203" y="1200150"/>
            <a:ext cx="5747197" cy="3151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84554" y="918387"/>
            <a:ext cx="1785843" cy="3174832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4810" y="230188"/>
            <a:ext cx="4117868" cy="7352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141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458787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3397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6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861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49"/>
            <a:ext cx="8686800" cy="315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816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49"/>
            <a:ext cx="4210050" cy="315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4705350" y="1200149"/>
            <a:ext cx="4210050" cy="315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3897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Box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49"/>
            <a:ext cx="4210050" cy="315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7583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Box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4705350" y="1200149"/>
            <a:ext cx="4210050" cy="315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8780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49"/>
            <a:ext cx="4979894" cy="315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419724" y="0"/>
            <a:ext cx="3724275" cy="4587874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7014" y="230188"/>
            <a:ext cx="4974663" cy="7352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0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5505" y="1200150"/>
            <a:ext cx="4981481" cy="3151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724275" cy="4587874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42322" y="230188"/>
            <a:ext cx="3340355" cy="7352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81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tmp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7282678" y="0"/>
            <a:ext cx="1861321" cy="1489631"/>
            <a:chOff x="7282678" y="0"/>
            <a:chExt cx="1861321" cy="1489631"/>
          </a:xfrm>
        </p:grpSpPr>
        <p:cxnSp>
          <p:nvCxnSpPr>
            <p:cNvPr id="27" name="Straight Connector 26"/>
            <p:cNvCxnSpPr/>
            <p:nvPr userDrawn="1"/>
          </p:nvCxnSpPr>
          <p:spPr>
            <a:xfrm>
              <a:off x="7816439" y="1294925"/>
              <a:ext cx="389410" cy="194706"/>
            </a:xfrm>
            <a:prstGeom prst="line">
              <a:avLst/>
            </a:prstGeom>
            <a:ln w="3175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flipH="1">
              <a:off x="8205850" y="1294925"/>
              <a:ext cx="389410" cy="194706"/>
            </a:xfrm>
            <a:prstGeom prst="line">
              <a:avLst/>
            </a:prstGeom>
            <a:ln w="3175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flipH="1" flipV="1">
              <a:off x="7816438" y="1294925"/>
              <a:ext cx="389410" cy="194706"/>
            </a:xfrm>
            <a:prstGeom prst="line">
              <a:avLst/>
            </a:prstGeom>
            <a:ln w="3175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8595260" y="1294925"/>
              <a:ext cx="389410" cy="194706"/>
            </a:xfrm>
            <a:prstGeom prst="line">
              <a:avLst/>
            </a:prstGeom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 flipV="1">
              <a:off x="8984670" y="1409966"/>
              <a:ext cx="159329" cy="79665"/>
            </a:xfrm>
            <a:prstGeom prst="line">
              <a:avLst/>
            </a:prstGeom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>
            <a:xfrm flipH="1">
              <a:off x="7427028" y="0"/>
              <a:ext cx="144349" cy="72175"/>
            </a:xfrm>
            <a:prstGeom prst="line">
              <a:avLst/>
            </a:prstGeom>
            <a:ln w="3175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>
            <a:xfrm>
              <a:off x="8061500" y="0"/>
              <a:ext cx="144349" cy="72175"/>
            </a:xfrm>
            <a:prstGeom prst="line">
              <a:avLst/>
            </a:prstGeom>
            <a:ln w="3175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>
            <a:xfrm>
              <a:off x="8205849" y="72175"/>
              <a:ext cx="0" cy="514022"/>
            </a:xfrm>
            <a:prstGeom prst="line">
              <a:avLst/>
            </a:prstGeom>
            <a:ln w="3175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>
            <a:xfrm flipH="1">
              <a:off x="7816438" y="586196"/>
              <a:ext cx="389410" cy="194706"/>
            </a:xfrm>
            <a:prstGeom prst="line">
              <a:avLst/>
            </a:prstGeom>
            <a:ln w="3175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 flipH="1" flipV="1">
              <a:off x="7427028" y="586197"/>
              <a:ext cx="389410" cy="194706"/>
            </a:xfrm>
            <a:prstGeom prst="line">
              <a:avLst/>
            </a:prstGeom>
            <a:ln w="3175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 flipH="1" flipV="1">
              <a:off x="7427027" y="72175"/>
              <a:ext cx="0" cy="514022"/>
            </a:xfrm>
            <a:prstGeom prst="line">
              <a:avLst/>
            </a:prstGeom>
            <a:ln w="3175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 flipV="1">
              <a:off x="7816438" y="72175"/>
              <a:ext cx="389410" cy="194706"/>
            </a:xfrm>
            <a:prstGeom prst="line">
              <a:avLst/>
            </a:prstGeom>
            <a:ln w="3175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7427027" y="72175"/>
              <a:ext cx="389411" cy="194706"/>
            </a:xfrm>
            <a:prstGeom prst="line">
              <a:avLst/>
            </a:prstGeom>
            <a:ln w="3175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 flipH="1" flipV="1">
              <a:off x="7816438" y="266880"/>
              <a:ext cx="0" cy="514022"/>
            </a:xfrm>
            <a:prstGeom prst="line">
              <a:avLst/>
            </a:prstGeom>
            <a:ln w="3175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 flipH="1">
              <a:off x="8205850" y="0"/>
              <a:ext cx="144349" cy="72175"/>
            </a:xfrm>
            <a:prstGeom prst="line">
              <a:avLst/>
            </a:prstGeom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>
              <a:off x="8840319" y="0"/>
              <a:ext cx="144351" cy="72175"/>
            </a:xfrm>
            <a:prstGeom prst="line">
              <a:avLst/>
            </a:prstGeom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>
            <a:xfrm>
              <a:off x="8984670" y="72175"/>
              <a:ext cx="0" cy="514022"/>
            </a:xfrm>
            <a:prstGeom prst="line">
              <a:avLst/>
            </a:prstGeom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>
            <a:xfrm flipH="1">
              <a:off x="8595260" y="586197"/>
              <a:ext cx="389410" cy="194706"/>
            </a:xfrm>
            <a:prstGeom prst="line">
              <a:avLst/>
            </a:prstGeom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>
            <a:xfrm flipH="1" flipV="1">
              <a:off x="8205849" y="586198"/>
              <a:ext cx="389410" cy="194706"/>
            </a:xfrm>
            <a:prstGeom prst="line">
              <a:avLst/>
            </a:prstGeom>
            <a:ln w="3175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>
            <a:xfrm flipV="1">
              <a:off x="8595260" y="72175"/>
              <a:ext cx="389410" cy="194706"/>
            </a:xfrm>
            <a:prstGeom prst="line">
              <a:avLst/>
            </a:prstGeom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 userDrawn="1"/>
          </p:nvCxnSpPr>
          <p:spPr>
            <a:xfrm>
              <a:off x="8205849" y="72175"/>
              <a:ext cx="389411" cy="194706"/>
            </a:xfrm>
            <a:prstGeom prst="line">
              <a:avLst/>
            </a:prstGeom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>
            <a:xfrm flipH="1" flipV="1">
              <a:off x="8595259" y="266881"/>
              <a:ext cx="0" cy="514022"/>
            </a:xfrm>
            <a:prstGeom prst="line">
              <a:avLst/>
            </a:prstGeom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>
            <a:xfrm>
              <a:off x="8984670" y="586197"/>
              <a:ext cx="159329" cy="79665"/>
            </a:xfrm>
            <a:prstGeom prst="line">
              <a:avLst/>
            </a:prstGeom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>
            <a:xfrm flipH="1" flipV="1">
              <a:off x="8595259" y="780902"/>
              <a:ext cx="0" cy="514022"/>
            </a:xfrm>
            <a:prstGeom prst="line">
              <a:avLst/>
            </a:prstGeom>
            <a:ln w="3175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>
            <a:xfrm flipV="1">
              <a:off x="8984670" y="895943"/>
              <a:ext cx="159329" cy="79665"/>
            </a:xfrm>
            <a:prstGeom prst="line">
              <a:avLst/>
            </a:prstGeom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8595259" y="780902"/>
              <a:ext cx="389411" cy="194706"/>
            </a:xfrm>
            <a:prstGeom prst="line">
              <a:avLst/>
            </a:prstGeom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 flipH="1" flipV="1">
              <a:off x="8984670" y="975608"/>
              <a:ext cx="0" cy="514022"/>
            </a:xfrm>
            <a:prstGeom prst="line">
              <a:avLst/>
            </a:prstGeom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 flipV="1">
              <a:off x="8984670" y="0"/>
              <a:ext cx="144351" cy="72175"/>
            </a:xfrm>
            <a:prstGeom prst="line">
              <a:avLst/>
            </a:prstGeom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8984670" y="72175"/>
              <a:ext cx="159329" cy="79665"/>
            </a:xfrm>
            <a:prstGeom prst="line">
              <a:avLst/>
            </a:prstGeom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>
              <a:off x="7816438" y="780903"/>
              <a:ext cx="0" cy="514022"/>
            </a:xfrm>
            <a:prstGeom prst="line">
              <a:avLst/>
            </a:prstGeom>
            <a:ln w="3175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 flipV="1">
              <a:off x="8205849" y="780903"/>
              <a:ext cx="389410" cy="194706"/>
            </a:xfrm>
            <a:prstGeom prst="line">
              <a:avLst/>
            </a:prstGeom>
            <a:ln w="3175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>
              <a:off x="7816437" y="780903"/>
              <a:ext cx="389411" cy="194706"/>
            </a:xfrm>
            <a:prstGeom prst="line">
              <a:avLst/>
            </a:prstGeom>
            <a:ln w="3175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 flipH="1" flipV="1">
              <a:off x="8205848" y="975608"/>
              <a:ext cx="0" cy="514022"/>
            </a:xfrm>
            <a:prstGeom prst="line">
              <a:avLst/>
            </a:prstGeom>
            <a:ln w="3175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 flipH="1" flipV="1">
              <a:off x="8205849" y="0"/>
              <a:ext cx="0" cy="72175"/>
            </a:xfrm>
            <a:prstGeom prst="line">
              <a:avLst/>
            </a:prstGeom>
            <a:ln w="3175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 flipH="1" flipV="1">
              <a:off x="8984670" y="0"/>
              <a:ext cx="0" cy="72175"/>
            </a:xfrm>
            <a:prstGeom prst="line">
              <a:avLst/>
            </a:prstGeom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Isosceles Triangle 82"/>
            <p:cNvSpPr/>
            <p:nvPr userDrawn="1"/>
          </p:nvSpPr>
          <p:spPr>
            <a:xfrm rot="10800000">
              <a:off x="7763808" y="243003"/>
              <a:ext cx="105260" cy="71876"/>
            </a:xfrm>
            <a:prstGeom prst="triangl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 userDrawn="1"/>
          </p:nvSpPr>
          <p:spPr>
            <a:xfrm rot="10800000">
              <a:off x="8542630" y="243003"/>
              <a:ext cx="105260" cy="71876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/>
            <p:cNvSpPr/>
            <p:nvPr userDrawn="1"/>
          </p:nvSpPr>
          <p:spPr>
            <a:xfrm rot="10800000">
              <a:off x="8153219" y="950877"/>
              <a:ext cx="105260" cy="71876"/>
            </a:xfrm>
            <a:prstGeom prst="triangl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/>
            <p:cNvSpPr/>
            <p:nvPr userDrawn="1"/>
          </p:nvSpPr>
          <p:spPr>
            <a:xfrm rot="10800000">
              <a:off x="8932041" y="950877"/>
              <a:ext cx="105260" cy="71876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 userDrawn="1"/>
          </p:nvCxnSpPr>
          <p:spPr>
            <a:xfrm>
              <a:off x="7282678" y="0"/>
              <a:ext cx="144349" cy="72175"/>
            </a:xfrm>
            <a:prstGeom prst="line">
              <a:avLst/>
            </a:prstGeom>
            <a:ln w="3175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7014" y="230188"/>
            <a:ext cx="7055664" cy="7352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00150"/>
            <a:ext cx="8686800" cy="31511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ectangle 10" title="logo-left"/>
          <p:cNvSpPr/>
          <p:nvPr/>
        </p:nvSpPr>
        <p:spPr>
          <a:xfrm>
            <a:off x="227013" y="4691678"/>
            <a:ext cx="1524001" cy="348018"/>
          </a:xfrm>
          <a:prstGeom prst="rect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4798" y="4587874"/>
            <a:ext cx="510603" cy="555625"/>
          </a:xfrm>
          <a:prstGeom prst="rect">
            <a:avLst/>
          </a:prstGeom>
          <a:noFill/>
          <a:ln w="19050">
            <a:noFill/>
          </a:ln>
        </p:spPr>
        <p:txBody>
          <a:bodyPr vert="horz" wrap="none" lIns="0" tIns="0" rIns="0" bIns="0" rtlCol="0" anchor="ctr"/>
          <a:lstStyle>
            <a:lvl1pPr algn="r">
              <a:defRPr sz="1600">
                <a:solidFill>
                  <a:schemeClr val="tx2"/>
                </a:solidFill>
                <a:latin typeface="+mj-lt"/>
              </a:defRPr>
            </a:lvl1pPr>
          </a:lstStyle>
          <a:p>
            <a:fld id="{5A70D442-B9FB-491C-A565-5BE8A85F62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48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400" rtl="0" eaLnBrk="1" latinLnBrk="0" hangingPunct="1">
        <a:spcBef>
          <a:spcPts val="1200"/>
        </a:spcBef>
        <a:buClr>
          <a:schemeClr val="bg2"/>
        </a:buClr>
        <a:buFont typeface="Webdings" panose="05030102010509060703" pitchFamily="18" charset="2"/>
        <a:buChar char="4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803275" indent="-285750" algn="l" defTabSz="914400" rtl="0" eaLnBrk="1" latinLnBrk="0" hangingPunct="1">
        <a:spcBef>
          <a:spcPts val="600"/>
        </a:spcBef>
        <a:buClr>
          <a:schemeClr val="bg2"/>
        </a:buClr>
        <a:buFont typeface="Arial" panose="020B0604020202020204" pitchFamily="34" charset="0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201738" indent="-228600" algn="l" defTabSz="914400" rtl="0" eaLnBrk="1" latinLnBrk="0" hangingPunct="1"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58938" indent="-228600" algn="l" defTabSz="914400" rtl="0" eaLnBrk="1" latinLnBrk="0" hangingPunct="1">
        <a:spcBef>
          <a:spcPts val="600"/>
        </a:spcBef>
        <a:buClr>
          <a:schemeClr val="bg2"/>
        </a:buClr>
        <a:buFont typeface="Arial" panose="020B0604020202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116138" indent="-228600" algn="l" defTabSz="914400" rtl="0" eaLnBrk="1" latinLnBrk="0" hangingPunct="1">
        <a:spcBef>
          <a:spcPts val="600"/>
        </a:spcBef>
        <a:buClr>
          <a:schemeClr val="bg2"/>
        </a:buClr>
        <a:buFont typeface="Arial" panose="020B0604020202020204" pitchFamily="34" charset="0"/>
        <a:buChar char="»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numCol="2"/>
          <a:lstStyle/>
          <a:p>
            <a:pPr>
              <a:spcBef>
                <a:spcPts val="0"/>
              </a:spcBef>
            </a:pPr>
            <a:r>
              <a:rPr lang="en-US" sz="2400" dirty="0"/>
              <a:t>Tom Ron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Sapir </a:t>
            </a:r>
            <a:r>
              <a:rPr lang="en-US" sz="2400" dirty="0" err="1"/>
              <a:t>Gershov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Final Project – MRI Segmentation</a:t>
            </a:r>
            <a:br>
              <a:rPr lang="en-US" sz="2800" dirty="0"/>
            </a:br>
            <a:r>
              <a:rPr lang="he-IL" sz="1800" dirty="0"/>
              <a:t>336016</a:t>
            </a:r>
            <a:r>
              <a:rPr lang="en-US" sz="1800" dirty="0"/>
              <a:t> – Deep Learning Applications in MRI</a:t>
            </a:r>
            <a:br>
              <a:rPr lang="en-US" sz="1800" dirty="0"/>
            </a:br>
            <a:r>
              <a:rPr lang="en-US" sz="1800" dirty="0"/>
              <a:t>Spring 2020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6758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44A3916C-CC09-442C-B790-AC79F0E78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1765C-D0A1-4555-8622-534C6962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#2 – </a:t>
            </a:r>
            <a:r>
              <a:rPr lang="en-US" dirty="0" err="1"/>
              <a:t>UNet</a:t>
            </a:r>
            <a:r>
              <a:rPr lang="en-US" dirty="0"/>
              <a:t> with </a:t>
            </a:r>
            <a:r>
              <a:rPr lang="en-US" dirty="0" err="1"/>
              <a:t>ResNet</a:t>
            </a:r>
            <a:r>
              <a:rPr lang="en-US" dirty="0"/>
              <a:t> encoder – Results</a:t>
            </a:r>
            <a:endParaRPr lang="he-IL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6257FA6-68F0-4A9A-9D2A-B4FE1D3D6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360317"/>
              </p:ext>
            </p:extLst>
          </p:nvPr>
        </p:nvGraphicFramePr>
        <p:xfrm>
          <a:off x="0" y="1101941"/>
          <a:ext cx="3765665" cy="3680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C1F183A-627D-4421-B225-80C865F9F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4771097"/>
              </p:ext>
            </p:extLst>
          </p:nvPr>
        </p:nvGraphicFramePr>
        <p:xfrm>
          <a:off x="3906981" y="1101941"/>
          <a:ext cx="5237019" cy="4041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33626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30FC9-6D2D-4234-8734-09208C9C0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b="1" dirty="0"/>
              <a:t>pretrained </a:t>
            </a:r>
            <a:r>
              <a:rPr lang="en-US" dirty="0" err="1"/>
              <a:t>ResNet</a:t>
            </a:r>
            <a:r>
              <a:rPr lang="en-US" dirty="0"/>
              <a:t> encoders on ImageNet</a:t>
            </a:r>
          </a:p>
          <a:p>
            <a:pPr lvl="1"/>
            <a:r>
              <a:rPr lang="en-US" dirty="0"/>
              <a:t>Transfer learning from non-medical domain</a:t>
            </a:r>
          </a:p>
          <a:p>
            <a:r>
              <a:rPr lang="en-US" dirty="0"/>
              <a:t>Same hyperparameters as method #2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b="1" dirty="0"/>
          </a:p>
          <a:p>
            <a:pPr lvl="1"/>
            <a:endParaRPr lang="he-I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1765C-D0A1-4555-8622-534C69628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4" y="230188"/>
            <a:ext cx="8558846" cy="735287"/>
          </a:xfrm>
        </p:spPr>
        <p:txBody>
          <a:bodyPr/>
          <a:lstStyle/>
          <a:p>
            <a:r>
              <a:rPr lang="en-US" dirty="0"/>
              <a:t>Method #3 – </a:t>
            </a:r>
            <a:r>
              <a:rPr lang="en-US" dirty="0" err="1"/>
              <a:t>UNet</a:t>
            </a:r>
            <a:r>
              <a:rPr lang="en-US" dirty="0"/>
              <a:t> with </a:t>
            </a:r>
            <a:r>
              <a:rPr lang="en-US" dirty="0" err="1"/>
              <a:t>ResNet</a:t>
            </a:r>
            <a:r>
              <a:rPr lang="en-US" dirty="0"/>
              <a:t> pretrained</a:t>
            </a:r>
            <a:r>
              <a:rPr lang="en-US" b="1" dirty="0"/>
              <a:t> </a:t>
            </a:r>
            <a:r>
              <a:rPr lang="en-US" dirty="0"/>
              <a:t>encoder</a:t>
            </a:r>
            <a:endParaRPr lang="he-IL" b="1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EB822DC2-6E08-46BC-8E9B-AED6C2B64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4798" y="4587874"/>
            <a:ext cx="510603" cy="555625"/>
          </a:xfrm>
        </p:spPr>
        <p:txBody>
          <a:bodyPr/>
          <a:lstStyle/>
          <a:p>
            <a:fld id="{5A70D442-B9FB-491C-A565-5BE8A85F6285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47F63E-DF55-4C4E-9095-C0A218D38100}"/>
              </a:ext>
            </a:extLst>
          </p:cNvPr>
          <p:cNvGrpSpPr/>
          <p:nvPr/>
        </p:nvGrpSpPr>
        <p:grpSpPr>
          <a:xfrm>
            <a:off x="1529333" y="2719027"/>
            <a:ext cx="2879034" cy="2109152"/>
            <a:chOff x="5018075" y="2176941"/>
            <a:chExt cx="3987165" cy="2920958"/>
          </a:xfrm>
        </p:grpSpPr>
        <p:pic>
          <p:nvPicPr>
            <p:cNvPr id="6146" name="Picture 2" descr="a ImageNet Synsets with 15 image samples (one image from each ...">
              <a:extLst>
                <a:ext uri="{FF2B5EF4-FFF2-40B4-BE49-F238E27FC236}">
                  <a16:creationId xmlns:a16="http://schemas.microsoft.com/office/drawing/2014/main" id="{D7A1A9A0-BD36-4D6D-8C88-BD7C30517D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53" b="53608"/>
            <a:stretch/>
          </p:blipFill>
          <p:spPr bwMode="auto">
            <a:xfrm>
              <a:off x="5018075" y="2176941"/>
              <a:ext cx="3987165" cy="2302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Download ImageNet Images by WordNet ID">
              <a:extLst>
                <a:ext uri="{FF2B5EF4-FFF2-40B4-BE49-F238E27FC236}">
                  <a16:creationId xmlns:a16="http://schemas.microsoft.com/office/drawing/2014/main" id="{15B30B9C-5596-41DD-B5A4-248C129F24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30" t="24563" r="13550" b="31941"/>
            <a:stretch/>
          </p:blipFill>
          <p:spPr bwMode="auto">
            <a:xfrm>
              <a:off x="5756946" y="4479133"/>
              <a:ext cx="2602132" cy="618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5CB759-11AC-4196-8C7A-03E51864CC61}"/>
              </a:ext>
            </a:extLst>
          </p:cNvPr>
          <p:cNvGrpSpPr/>
          <p:nvPr/>
        </p:nvGrpSpPr>
        <p:grpSpPr>
          <a:xfrm>
            <a:off x="4941888" y="2365411"/>
            <a:ext cx="3164042" cy="2239370"/>
            <a:chOff x="5127940" y="2415539"/>
            <a:chExt cx="3937818" cy="2787015"/>
          </a:xfrm>
        </p:grpSpPr>
        <p:pic>
          <p:nvPicPr>
            <p:cNvPr id="12" name="Picture 2" descr="Understanding and visualizing ResNets - Towards Data Science">
              <a:extLst>
                <a:ext uri="{FF2B5EF4-FFF2-40B4-BE49-F238E27FC236}">
                  <a16:creationId xmlns:a16="http://schemas.microsoft.com/office/drawing/2014/main" id="{095033A1-0CCB-4B25-949A-45A914A455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1732"/>
            <a:stretch/>
          </p:blipFill>
          <p:spPr bwMode="auto">
            <a:xfrm>
              <a:off x="5127940" y="2415539"/>
              <a:ext cx="3937818" cy="2787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7D9FE9-378D-4A9E-B300-4802975E60D4}"/>
                </a:ext>
              </a:extLst>
            </p:cNvPr>
            <p:cNvSpPr/>
            <p:nvPr/>
          </p:nvSpPr>
          <p:spPr>
            <a:xfrm>
              <a:off x="6444127" y="4601251"/>
              <a:ext cx="2033247" cy="383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ResNet34 Encoder</a:t>
              </a:r>
              <a:endParaRPr lang="he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61772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44A3916C-CC09-442C-B790-AC79F0E78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2BC40F9-1C54-4595-97C4-5DD140B38617}"/>
              </a:ext>
            </a:extLst>
          </p:cNvPr>
          <p:cNvSpPr txBox="1">
            <a:spLocks/>
          </p:cNvSpPr>
          <p:nvPr/>
        </p:nvSpPr>
        <p:spPr>
          <a:xfrm>
            <a:off x="227014" y="230188"/>
            <a:ext cx="8558846" cy="7352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 #3 – </a:t>
            </a:r>
            <a:r>
              <a:rPr lang="en-US" dirty="0" err="1"/>
              <a:t>UNet</a:t>
            </a:r>
            <a:r>
              <a:rPr lang="en-US" dirty="0"/>
              <a:t> with </a:t>
            </a:r>
            <a:r>
              <a:rPr lang="en-US" dirty="0" err="1"/>
              <a:t>ResNet</a:t>
            </a:r>
            <a:r>
              <a:rPr lang="en-US" dirty="0"/>
              <a:t> pretrained encoder – Results</a:t>
            </a:r>
            <a:endParaRPr lang="he-IL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DBCF572-FF56-4C34-8A9F-C485FA2E39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9649552"/>
              </p:ext>
            </p:extLst>
          </p:nvPr>
        </p:nvGraphicFramePr>
        <p:xfrm>
          <a:off x="3650441" y="1101940"/>
          <a:ext cx="5493559" cy="4041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CBCFCA7A-EB84-4870-ADD4-7B4C579D98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4181023"/>
              </p:ext>
            </p:extLst>
          </p:nvPr>
        </p:nvGraphicFramePr>
        <p:xfrm>
          <a:off x="0" y="1101941"/>
          <a:ext cx="3650441" cy="3680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12950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44A3916C-CC09-442C-B790-AC79F0E78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1765C-D0A1-4555-8622-534C69628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4" y="230188"/>
            <a:ext cx="8246952" cy="735287"/>
          </a:xfrm>
        </p:spPr>
        <p:txBody>
          <a:bodyPr/>
          <a:lstStyle/>
          <a:p>
            <a:r>
              <a:rPr lang="en-US" dirty="0"/>
              <a:t>Method #3 – </a:t>
            </a:r>
            <a:r>
              <a:rPr lang="en-US" dirty="0" err="1"/>
              <a:t>UNet</a:t>
            </a:r>
            <a:r>
              <a:rPr lang="en-US" dirty="0"/>
              <a:t> with </a:t>
            </a:r>
            <a:r>
              <a:rPr lang="en-US" dirty="0" err="1"/>
              <a:t>ResNet</a:t>
            </a:r>
            <a:r>
              <a:rPr lang="en-US" dirty="0"/>
              <a:t> pretrained</a:t>
            </a:r>
            <a:r>
              <a:rPr lang="en-US" b="1" dirty="0"/>
              <a:t> </a:t>
            </a:r>
            <a:r>
              <a:rPr lang="en-US" dirty="0"/>
              <a:t>encoder– Results</a:t>
            </a:r>
            <a:br>
              <a:rPr lang="en-US" dirty="0"/>
            </a:br>
            <a:r>
              <a:rPr lang="en-US" sz="1800" dirty="0"/>
              <a:t>ResNet34 pretrained encoder</a:t>
            </a:r>
            <a:endParaRPr lang="he-IL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07E270A-FE51-4E14-A19B-502ED2FEB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7" y="1340068"/>
            <a:ext cx="2919976" cy="303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53B0693-14EC-49D5-BA41-C13BA6AE2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80" y="1340068"/>
            <a:ext cx="2919976" cy="303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A78E472-0790-4405-BBB0-B9AC84C76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13" y="1340068"/>
            <a:ext cx="2919976" cy="303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052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30FC9-6D2D-4234-8734-09208C9C0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Introduced by Hu et. al, ‎2017</a:t>
            </a:r>
          </a:p>
          <a:p>
            <a:r>
              <a:rPr lang="en-US" dirty="0"/>
              <a:t>Adds a learnable scalar to every convolution filter</a:t>
            </a:r>
          </a:p>
          <a:p>
            <a:pPr lvl="1"/>
            <a:r>
              <a:rPr lang="en-US" dirty="0"/>
              <a:t>Weighs filters in relation to others</a:t>
            </a:r>
          </a:p>
          <a:p>
            <a:pPr lvl="1"/>
            <a:r>
              <a:rPr lang="en-US" dirty="0"/>
              <a:t>Can be thought of as a form of “self attention”</a:t>
            </a:r>
          </a:p>
          <a:p>
            <a:r>
              <a:rPr lang="en-US" dirty="0"/>
              <a:t>Easily implemented and can be added to existing architectures</a:t>
            </a:r>
          </a:p>
          <a:p>
            <a:pPr lvl="1"/>
            <a:r>
              <a:rPr lang="en-US" dirty="0"/>
              <a:t>Consistent improvement </a:t>
            </a:r>
            <a:r>
              <a:rPr lang="en-US" dirty="0" err="1"/>
              <a:t>w.r.</a:t>
            </a:r>
            <a:r>
              <a:rPr lang="en-US" dirty="0"/>
              <a:t> to the SOTA (at least back in the day…)</a:t>
            </a:r>
          </a:p>
          <a:p>
            <a:endParaRPr lang="en-US" dirty="0"/>
          </a:p>
          <a:p>
            <a:pPr lvl="1"/>
            <a:endParaRPr lang="en-US" b="1" dirty="0"/>
          </a:p>
          <a:p>
            <a:pPr lvl="1"/>
            <a:endParaRPr lang="he-I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1765C-D0A1-4555-8622-534C69628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4" y="230188"/>
            <a:ext cx="8558846" cy="735287"/>
          </a:xfrm>
        </p:spPr>
        <p:txBody>
          <a:bodyPr/>
          <a:lstStyle/>
          <a:p>
            <a:r>
              <a:rPr lang="en-US" dirty="0"/>
              <a:t>Method #4 – Squeeze-and-Excitation (SE)</a:t>
            </a:r>
            <a:endParaRPr lang="he-IL" b="1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EB822DC2-6E08-46BC-8E9B-AED6C2B64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4798" y="4587874"/>
            <a:ext cx="510603" cy="555625"/>
          </a:xfrm>
        </p:spPr>
        <p:txBody>
          <a:bodyPr/>
          <a:lstStyle/>
          <a:p>
            <a:fld id="{5A70D442-B9FB-491C-A565-5BE8A85F6285}" type="slidenum">
              <a:rPr lang="en-US" smtClean="0"/>
              <a:t>14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05FCD5-2899-4AA4-9797-C4E376F49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675" y="796545"/>
            <a:ext cx="4124325" cy="807207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4C55FBB7-F456-4716-BCC5-AA160A6FF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468" y="3539749"/>
            <a:ext cx="6503631" cy="150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532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41765C-D0A1-4555-8622-534C69628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4" y="230188"/>
            <a:ext cx="8558846" cy="735287"/>
          </a:xfrm>
        </p:spPr>
        <p:txBody>
          <a:bodyPr/>
          <a:lstStyle/>
          <a:p>
            <a:r>
              <a:rPr lang="en-US" dirty="0"/>
              <a:t>Method #4 – Squeeze-and-Excitation (SE)</a:t>
            </a:r>
            <a:endParaRPr lang="he-IL" b="1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EB822DC2-6E08-46BC-8E9B-AED6C2B64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4798" y="4587874"/>
            <a:ext cx="510603" cy="555625"/>
          </a:xfrm>
        </p:spPr>
        <p:txBody>
          <a:bodyPr/>
          <a:lstStyle/>
          <a:p>
            <a:fld id="{5A70D442-B9FB-491C-A565-5BE8A85F6285}" type="slidenum">
              <a:rPr lang="en-US" smtClean="0"/>
              <a:t>15</a:t>
            </a:fld>
            <a:endParaRPr lang="en-US" dirty="0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999699F-CDD0-44B2-A860-EFCD35421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405" y="735287"/>
            <a:ext cx="4550694" cy="417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AE44FC-CFF2-445B-8CC1-7BF90650C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01" y="2824299"/>
            <a:ext cx="4343400" cy="134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95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44A3916C-CC09-442C-B790-AC79F0E78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2BC40F9-1C54-4595-97C4-5DD140B38617}"/>
              </a:ext>
            </a:extLst>
          </p:cNvPr>
          <p:cNvSpPr txBox="1">
            <a:spLocks/>
          </p:cNvSpPr>
          <p:nvPr/>
        </p:nvSpPr>
        <p:spPr>
          <a:xfrm>
            <a:off x="227014" y="230188"/>
            <a:ext cx="8558846" cy="7352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 #4 – Squeeze-and-Excitation (SE) – Results</a:t>
            </a:r>
            <a:endParaRPr lang="he-IL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CBCFCA7A-EB84-4870-ADD4-7B4C579D98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6623733"/>
              </p:ext>
            </p:extLst>
          </p:nvPr>
        </p:nvGraphicFramePr>
        <p:xfrm>
          <a:off x="-1" y="828675"/>
          <a:ext cx="9144001" cy="4084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60742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9029DB-768B-49E6-8322-B4E9C47F1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17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C2783D-1EAD-4A73-8A0F-B2247B38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96" y="1232786"/>
            <a:ext cx="2910302" cy="302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77E6A4A-2034-4847-9D1A-B188C7D48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849" y="1232786"/>
            <a:ext cx="2910302" cy="302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018CD63-139D-4947-B00B-A0794F0A8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502" y="1232786"/>
            <a:ext cx="2910302" cy="302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2CC06DCC-3E5D-40A3-9CE5-613D15D7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4" y="230188"/>
            <a:ext cx="8246952" cy="735287"/>
          </a:xfrm>
        </p:spPr>
        <p:txBody>
          <a:bodyPr/>
          <a:lstStyle/>
          <a:p>
            <a:r>
              <a:rPr lang="en-US" dirty="0"/>
              <a:t>Method #4 – Squeeze-and-Excitation (SE) – Results</a:t>
            </a:r>
            <a:br>
              <a:rPr lang="en-US" dirty="0"/>
            </a:br>
            <a:r>
              <a:rPr lang="en-US" sz="1800" dirty="0"/>
              <a:t>ResNet50 pretrained encoder with SE blocks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20868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02ED6B1-6167-4B6F-A9A7-99BB2EFAC7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8056014"/>
              </p:ext>
            </p:extLst>
          </p:nvPr>
        </p:nvGraphicFramePr>
        <p:xfrm>
          <a:off x="766044" y="784834"/>
          <a:ext cx="7734035" cy="3823950"/>
        </p:xfrm>
        <a:graphic>
          <a:graphicData uri="http://schemas.openxmlformats.org/drawingml/2006/table">
            <a:tbl>
              <a:tblPr rtl="1" firstRow="1" bandRow="1">
                <a:tableStyleId>{5DA37D80-6434-44D0-A028-1B22A696006F}</a:tableStyleId>
              </a:tblPr>
              <a:tblGrid>
                <a:gridCol w="761536">
                  <a:extLst>
                    <a:ext uri="{9D8B030D-6E8A-4147-A177-3AD203B41FA5}">
                      <a16:colId xmlns:a16="http://schemas.microsoft.com/office/drawing/2014/main" val="1743739211"/>
                    </a:ext>
                  </a:extLst>
                </a:gridCol>
                <a:gridCol w="688267">
                  <a:extLst>
                    <a:ext uri="{9D8B030D-6E8A-4147-A177-3AD203B41FA5}">
                      <a16:colId xmlns:a16="http://schemas.microsoft.com/office/drawing/2014/main" val="722663727"/>
                    </a:ext>
                  </a:extLst>
                </a:gridCol>
                <a:gridCol w="907171">
                  <a:extLst>
                    <a:ext uri="{9D8B030D-6E8A-4147-A177-3AD203B41FA5}">
                      <a16:colId xmlns:a16="http://schemas.microsoft.com/office/drawing/2014/main" val="828071855"/>
                    </a:ext>
                  </a:extLst>
                </a:gridCol>
                <a:gridCol w="1147156">
                  <a:extLst>
                    <a:ext uri="{9D8B030D-6E8A-4147-A177-3AD203B41FA5}">
                      <a16:colId xmlns:a16="http://schemas.microsoft.com/office/drawing/2014/main" val="1426923256"/>
                    </a:ext>
                  </a:extLst>
                </a:gridCol>
                <a:gridCol w="1080654">
                  <a:extLst>
                    <a:ext uri="{9D8B030D-6E8A-4147-A177-3AD203B41FA5}">
                      <a16:colId xmlns:a16="http://schemas.microsoft.com/office/drawing/2014/main" val="2733702354"/>
                    </a:ext>
                  </a:extLst>
                </a:gridCol>
                <a:gridCol w="2734888">
                  <a:extLst>
                    <a:ext uri="{9D8B030D-6E8A-4147-A177-3AD203B41FA5}">
                      <a16:colId xmlns:a16="http://schemas.microsoft.com/office/drawing/2014/main" val="762396307"/>
                    </a:ext>
                  </a:extLst>
                </a:gridCol>
                <a:gridCol w="414363">
                  <a:extLst>
                    <a:ext uri="{9D8B030D-6E8A-4147-A177-3AD203B41FA5}">
                      <a16:colId xmlns:a16="http://schemas.microsoft.com/office/drawing/2014/main" val="4216586077"/>
                    </a:ext>
                  </a:extLst>
                </a:gridCol>
              </a:tblGrid>
              <a:tr h="374696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latin typeface="+mn-lt"/>
                        </a:rPr>
                        <a:t>Test Dice</a:t>
                      </a:r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latin typeface="+mn-lt"/>
                        </a:rPr>
                        <a:t>Val Dice</a:t>
                      </a:r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latin typeface="+mn-lt"/>
                        </a:rPr>
                        <a:t>SE</a:t>
                      </a:r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latin typeface="+mn-lt"/>
                        </a:rPr>
                        <a:t>Pretrained</a:t>
                      </a:r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latin typeface="+mn-lt"/>
                        </a:rPr>
                        <a:t># Params</a:t>
                      </a:r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latin typeface="+mn-lt"/>
                        </a:rPr>
                        <a:t>Architecture</a:t>
                      </a:r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latin typeface="+mn-lt"/>
                        </a:rPr>
                        <a:t>#</a:t>
                      </a:r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926118"/>
                  </a:ext>
                </a:extLst>
              </a:tr>
              <a:tr h="374696">
                <a:tc>
                  <a:txBody>
                    <a:bodyPr/>
                    <a:lstStyle/>
                    <a:p>
                      <a:pPr algn="ctr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0.8637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7.7M</a:t>
                      </a:r>
                      <a:endParaRPr lang="he-I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latin typeface="+mn-lt"/>
                        </a:rPr>
                        <a:t>Basic </a:t>
                      </a:r>
                      <a:r>
                        <a:rPr lang="en-US" sz="1400" b="1" dirty="0" err="1">
                          <a:latin typeface="+mn-lt"/>
                        </a:rPr>
                        <a:t>UNet</a:t>
                      </a:r>
                      <a:endParaRPr lang="he-IL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rtl="1">
                        <a:buFont typeface="+mj-lt"/>
                        <a:buNone/>
                      </a:pPr>
                      <a:r>
                        <a:rPr lang="en-US" sz="1400" b="0" dirty="0">
                          <a:latin typeface="+mn-lt"/>
                        </a:rPr>
                        <a:t>1</a:t>
                      </a:r>
                      <a:endParaRPr lang="he-IL" sz="14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224187"/>
                  </a:ext>
                </a:extLst>
              </a:tr>
              <a:tr h="373776">
                <a:tc>
                  <a:txBody>
                    <a:bodyPr/>
                    <a:lstStyle/>
                    <a:p>
                      <a:pPr algn="ctr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0.8612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24.4M</a:t>
                      </a:r>
                      <a:endParaRPr lang="he-I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 err="1">
                          <a:latin typeface="+mn-lt"/>
                        </a:rPr>
                        <a:t>UNet</a:t>
                      </a:r>
                      <a:r>
                        <a:rPr lang="en-US" sz="1400" dirty="0">
                          <a:latin typeface="+mn-lt"/>
                        </a:rPr>
                        <a:t> with </a:t>
                      </a:r>
                      <a:r>
                        <a:rPr lang="en-US" sz="1400" b="1" dirty="0">
                          <a:latin typeface="+mn-lt"/>
                        </a:rPr>
                        <a:t>ResNet34</a:t>
                      </a:r>
                      <a:r>
                        <a:rPr lang="en-US" sz="1400" dirty="0">
                          <a:latin typeface="+mn-lt"/>
                        </a:rPr>
                        <a:t> Encoder</a:t>
                      </a:r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rtl="1">
                        <a:buFont typeface="+mj-lt"/>
                        <a:buNone/>
                      </a:pPr>
                      <a:r>
                        <a:rPr lang="en-US" sz="1400" dirty="0">
                          <a:latin typeface="+mn-lt"/>
                        </a:rPr>
                        <a:t>2</a:t>
                      </a:r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298175"/>
                  </a:ext>
                </a:extLst>
              </a:tr>
              <a:tr h="373776">
                <a:tc>
                  <a:txBody>
                    <a:bodyPr/>
                    <a:lstStyle/>
                    <a:p>
                      <a:pPr algn="ctr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24.4M</a:t>
                      </a:r>
                      <a:endParaRPr lang="he-I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 err="1">
                          <a:latin typeface="+mn-lt"/>
                        </a:rPr>
                        <a:t>UNet</a:t>
                      </a:r>
                      <a:r>
                        <a:rPr lang="en-US" sz="1400" dirty="0">
                          <a:latin typeface="+mn-lt"/>
                        </a:rPr>
                        <a:t> with </a:t>
                      </a:r>
                      <a:r>
                        <a:rPr lang="en-US" sz="1400" b="1" dirty="0">
                          <a:latin typeface="+mn-lt"/>
                        </a:rPr>
                        <a:t>ResNet34</a:t>
                      </a:r>
                      <a:r>
                        <a:rPr lang="en-US" sz="1400" dirty="0">
                          <a:latin typeface="+mn-lt"/>
                        </a:rPr>
                        <a:t> Encoder</a:t>
                      </a:r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rtl="1">
                        <a:buFont typeface="+mj-lt"/>
                        <a:buNone/>
                      </a:pPr>
                      <a:r>
                        <a:rPr lang="en-US" sz="1400" dirty="0">
                          <a:latin typeface="+mn-lt"/>
                        </a:rPr>
                        <a:t>3</a:t>
                      </a:r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568302"/>
                  </a:ext>
                </a:extLst>
              </a:tr>
              <a:tr h="373776">
                <a:tc>
                  <a:txBody>
                    <a:bodyPr/>
                    <a:lstStyle/>
                    <a:p>
                      <a:pPr algn="ctr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0.8619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24.5M</a:t>
                      </a:r>
                      <a:endParaRPr lang="he-I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 err="1">
                          <a:latin typeface="+mn-lt"/>
                        </a:rPr>
                        <a:t>UNet</a:t>
                      </a:r>
                      <a:r>
                        <a:rPr lang="en-US" sz="1400" dirty="0">
                          <a:latin typeface="+mn-lt"/>
                        </a:rPr>
                        <a:t> with </a:t>
                      </a:r>
                      <a:r>
                        <a:rPr lang="en-US" sz="1400" b="1" dirty="0">
                          <a:latin typeface="+mn-lt"/>
                        </a:rPr>
                        <a:t>ResNet34</a:t>
                      </a:r>
                      <a:r>
                        <a:rPr lang="en-US" sz="1400" dirty="0">
                          <a:latin typeface="+mn-lt"/>
                        </a:rPr>
                        <a:t> Encoder</a:t>
                      </a:r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rtl="1">
                        <a:buFont typeface="+mj-lt"/>
                        <a:buNone/>
                      </a:pPr>
                      <a:r>
                        <a:rPr lang="en-US" sz="1400" dirty="0">
                          <a:latin typeface="+mn-lt"/>
                        </a:rPr>
                        <a:t>4</a:t>
                      </a:r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201093"/>
                  </a:ext>
                </a:extLst>
              </a:tr>
              <a:tr h="373776">
                <a:tc>
                  <a:txBody>
                    <a:bodyPr/>
                    <a:lstStyle/>
                    <a:p>
                      <a:pPr algn="ctr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24.5M</a:t>
                      </a:r>
                      <a:endParaRPr lang="he-I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 err="1">
                          <a:latin typeface="+mn-lt"/>
                        </a:rPr>
                        <a:t>UNet</a:t>
                      </a:r>
                      <a:r>
                        <a:rPr lang="en-US" sz="1400" dirty="0">
                          <a:latin typeface="+mn-lt"/>
                        </a:rPr>
                        <a:t> with </a:t>
                      </a:r>
                      <a:r>
                        <a:rPr lang="en-US" sz="1400" b="1" dirty="0">
                          <a:latin typeface="+mn-lt"/>
                        </a:rPr>
                        <a:t>ResNet34</a:t>
                      </a:r>
                      <a:r>
                        <a:rPr lang="en-US" sz="1400" dirty="0">
                          <a:latin typeface="+mn-lt"/>
                        </a:rPr>
                        <a:t> Encoder</a:t>
                      </a:r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rtl="1">
                        <a:buFont typeface="+mj-lt"/>
                        <a:buNone/>
                      </a:pPr>
                      <a:r>
                        <a:rPr lang="en-US" sz="1400" dirty="0">
                          <a:latin typeface="+mn-lt"/>
                        </a:rPr>
                        <a:t>5</a:t>
                      </a:r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958549"/>
                  </a:ext>
                </a:extLst>
              </a:tr>
              <a:tr h="373776">
                <a:tc>
                  <a:txBody>
                    <a:bodyPr/>
                    <a:lstStyle/>
                    <a:p>
                      <a:pPr algn="ctr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0.8627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0.8553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32.5M</a:t>
                      </a:r>
                      <a:endParaRPr lang="he-I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 err="1">
                          <a:latin typeface="+mn-lt"/>
                        </a:rPr>
                        <a:t>UNet</a:t>
                      </a:r>
                      <a:r>
                        <a:rPr lang="en-US" sz="1400" dirty="0">
                          <a:latin typeface="+mn-lt"/>
                        </a:rPr>
                        <a:t> with </a:t>
                      </a:r>
                      <a:r>
                        <a:rPr lang="en-US" sz="1400" b="1" dirty="0">
                          <a:latin typeface="+mn-lt"/>
                        </a:rPr>
                        <a:t>ResNet50</a:t>
                      </a:r>
                      <a:r>
                        <a:rPr lang="en-US" sz="1400" dirty="0">
                          <a:latin typeface="+mn-lt"/>
                        </a:rPr>
                        <a:t> Encoder</a:t>
                      </a:r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rtl="1">
                        <a:buFont typeface="+mj-lt"/>
                        <a:buNone/>
                      </a:pPr>
                      <a:r>
                        <a:rPr lang="en-US" sz="1400" dirty="0">
                          <a:latin typeface="+mn-lt"/>
                        </a:rPr>
                        <a:t>6</a:t>
                      </a:r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584652"/>
                  </a:ext>
                </a:extLst>
              </a:tr>
              <a:tr h="373776">
                <a:tc>
                  <a:txBody>
                    <a:bodyPr/>
                    <a:lstStyle/>
                    <a:p>
                      <a:pPr algn="ctr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32.5M</a:t>
                      </a:r>
                      <a:endParaRPr lang="he-IL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+mn-lt"/>
                        </a:rPr>
                        <a:t>UNet</a:t>
                      </a:r>
                      <a:r>
                        <a:rPr lang="en-US" sz="1400" dirty="0">
                          <a:latin typeface="+mn-lt"/>
                        </a:rPr>
                        <a:t> with </a:t>
                      </a:r>
                      <a:r>
                        <a:rPr lang="en-US" sz="1400" b="1" dirty="0">
                          <a:latin typeface="+mn-lt"/>
                        </a:rPr>
                        <a:t>ResNet50</a:t>
                      </a:r>
                      <a:r>
                        <a:rPr lang="en-US" sz="1400" dirty="0">
                          <a:latin typeface="+mn-lt"/>
                        </a:rPr>
                        <a:t> Encoder</a:t>
                      </a:r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7</a:t>
                      </a:r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229885"/>
                  </a:ext>
                </a:extLst>
              </a:tr>
              <a:tr h="373776">
                <a:tc>
                  <a:txBody>
                    <a:bodyPr/>
                    <a:lstStyle/>
                    <a:p>
                      <a:pPr algn="ctr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0.8556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33.8M</a:t>
                      </a:r>
                      <a:endParaRPr lang="he-I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+mn-lt"/>
                        </a:rPr>
                        <a:t>UNet</a:t>
                      </a:r>
                      <a:r>
                        <a:rPr lang="en-US" sz="1400" dirty="0">
                          <a:latin typeface="+mn-lt"/>
                        </a:rPr>
                        <a:t> with </a:t>
                      </a:r>
                      <a:r>
                        <a:rPr lang="en-US" sz="1400" b="1" dirty="0">
                          <a:latin typeface="+mn-lt"/>
                        </a:rPr>
                        <a:t>ResNet50</a:t>
                      </a:r>
                      <a:r>
                        <a:rPr lang="en-US" sz="1400" dirty="0">
                          <a:latin typeface="+mn-lt"/>
                        </a:rPr>
                        <a:t> Encoder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877362"/>
                  </a:ext>
                </a:extLst>
              </a:tr>
              <a:tr h="314662">
                <a:tc>
                  <a:txBody>
                    <a:bodyPr/>
                    <a:lstStyle/>
                    <a:p>
                      <a:pPr algn="ctr" fontAlgn="b"/>
                      <a:r>
                        <a:rPr lang="he-I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33.8M</a:t>
                      </a:r>
                      <a:endParaRPr lang="he-I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+mn-lt"/>
                        </a:rPr>
                        <a:t>UNet</a:t>
                      </a:r>
                      <a:r>
                        <a:rPr lang="en-US" sz="1400" dirty="0">
                          <a:latin typeface="+mn-lt"/>
                        </a:rPr>
                        <a:t> with </a:t>
                      </a:r>
                      <a:r>
                        <a:rPr lang="en-US" sz="1400" b="1" dirty="0">
                          <a:latin typeface="+mn-lt"/>
                        </a:rPr>
                        <a:t>ResNet50</a:t>
                      </a:r>
                      <a:r>
                        <a:rPr lang="en-US" sz="1400" dirty="0">
                          <a:latin typeface="+mn-lt"/>
                        </a:rPr>
                        <a:t> Encoder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12412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100E68-1EA0-45E0-B0BB-AEDE51C9F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618218-64D8-48FE-BF26-A1BECC8E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4" y="230188"/>
            <a:ext cx="8516936" cy="735287"/>
          </a:xfrm>
        </p:spPr>
        <p:txBody>
          <a:bodyPr/>
          <a:lstStyle/>
          <a:p>
            <a:r>
              <a:rPr lang="en-US" dirty="0"/>
              <a:t>Results Summary</a:t>
            </a:r>
            <a:endParaRPr lang="he-I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C69F41-23A8-443E-89C8-9761BCE9FD46}"/>
              </a:ext>
            </a:extLst>
          </p:cNvPr>
          <p:cNvGrpSpPr/>
          <p:nvPr/>
        </p:nvGrpSpPr>
        <p:grpSpPr>
          <a:xfrm>
            <a:off x="5392920" y="1287674"/>
            <a:ext cx="347541" cy="3321110"/>
            <a:chOff x="3754619" y="1224818"/>
            <a:chExt cx="347541" cy="3321110"/>
          </a:xfrm>
        </p:grpSpPr>
        <p:pic>
          <p:nvPicPr>
            <p:cNvPr id="9" name="Graphic 8" descr="Checkmark">
              <a:extLst>
                <a:ext uri="{FF2B5EF4-FFF2-40B4-BE49-F238E27FC236}">
                  <a16:creationId xmlns:a16="http://schemas.microsoft.com/office/drawing/2014/main" id="{65AC40C7-7488-4173-8B27-7772A252F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62068" y="1959152"/>
              <a:ext cx="340091" cy="340091"/>
            </a:xfrm>
            <a:prstGeom prst="rect">
              <a:avLst/>
            </a:prstGeom>
          </p:spPr>
        </p:pic>
        <p:pic>
          <p:nvPicPr>
            <p:cNvPr id="11" name="Graphic 10" descr="Close">
              <a:extLst>
                <a:ext uri="{FF2B5EF4-FFF2-40B4-BE49-F238E27FC236}">
                  <a16:creationId xmlns:a16="http://schemas.microsoft.com/office/drawing/2014/main" id="{AFAFBE80-FE7C-46BD-A94D-1FFE10DA0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62069" y="1224818"/>
              <a:ext cx="340091" cy="340091"/>
            </a:xfrm>
            <a:prstGeom prst="rect">
              <a:avLst/>
            </a:prstGeom>
          </p:spPr>
        </p:pic>
        <p:pic>
          <p:nvPicPr>
            <p:cNvPr id="14" name="Graphic 13" descr="Close">
              <a:extLst>
                <a:ext uri="{FF2B5EF4-FFF2-40B4-BE49-F238E27FC236}">
                  <a16:creationId xmlns:a16="http://schemas.microsoft.com/office/drawing/2014/main" id="{30F9C756-9E26-412B-BD1C-60D6D2CBD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62068" y="1630418"/>
              <a:ext cx="340091" cy="340091"/>
            </a:xfrm>
            <a:prstGeom prst="rect">
              <a:avLst/>
            </a:prstGeom>
          </p:spPr>
        </p:pic>
        <p:pic>
          <p:nvPicPr>
            <p:cNvPr id="17" name="Graphic 16" descr="Close">
              <a:extLst>
                <a:ext uri="{FF2B5EF4-FFF2-40B4-BE49-F238E27FC236}">
                  <a16:creationId xmlns:a16="http://schemas.microsoft.com/office/drawing/2014/main" id="{5A0C1704-03EA-457E-9117-BDD1C8E9E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62068" y="2350440"/>
              <a:ext cx="340091" cy="340091"/>
            </a:xfrm>
            <a:prstGeom prst="rect">
              <a:avLst/>
            </a:prstGeom>
          </p:spPr>
        </p:pic>
        <p:pic>
          <p:nvPicPr>
            <p:cNvPr id="20" name="Graphic 19" descr="Checkmark">
              <a:extLst>
                <a:ext uri="{FF2B5EF4-FFF2-40B4-BE49-F238E27FC236}">
                  <a16:creationId xmlns:a16="http://schemas.microsoft.com/office/drawing/2014/main" id="{175A22E3-8868-4929-A452-5CF2987D9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62067" y="2742398"/>
              <a:ext cx="340091" cy="340091"/>
            </a:xfrm>
            <a:prstGeom prst="rect">
              <a:avLst/>
            </a:prstGeom>
          </p:spPr>
        </p:pic>
        <p:pic>
          <p:nvPicPr>
            <p:cNvPr id="22" name="Graphic 21" descr="Close">
              <a:extLst>
                <a:ext uri="{FF2B5EF4-FFF2-40B4-BE49-F238E27FC236}">
                  <a16:creationId xmlns:a16="http://schemas.microsoft.com/office/drawing/2014/main" id="{AD911194-8C92-46E1-90A5-CBA301FC8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62067" y="3119528"/>
              <a:ext cx="340091" cy="340091"/>
            </a:xfrm>
            <a:prstGeom prst="rect">
              <a:avLst/>
            </a:prstGeom>
          </p:spPr>
        </p:pic>
        <p:pic>
          <p:nvPicPr>
            <p:cNvPr id="24" name="Graphic 23" descr="Checkmark">
              <a:extLst>
                <a:ext uri="{FF2B5EF4-FFF2-40B4-BE49-F238E27FC236}">
                  <a16:creationId xmlns:a16="http://schemas.microsoft.com/office/drawing/2014/main" id="{2A79CEBB-E2C5-4B58-B209-4BC4A6E6F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57044" y="3451148"/>
              <a:ext cx="340091" cy="340091"/>
            </a:xfrm>
            <a:prstGeom prst="rect">
              <a:avLst/>
            </a:prstGeom>
          </p:spPr>
        </p:pic>
        <p:pic>
          <p:nvPicPr>
            <p:cNvPr id="26" name="Graphic 25" descr="Close">
              <a:extLst>
                <a:ext uri="{FF2B5EF4-FFF2-40B4-BE49-F238E27FC236}">
                  <a16:creationId xmlns:a16="http://schemas.microsoft.com/office/drawing/2014/main" id="{4629A27F-E844-4767-9772-00AC041E5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57044" y="3866904"/>
              <a:ext cx="340091" cy="340091"/>
            </a:xfrm>
            <a:prstGeom prst="rect">
              <a:avLst/>
            </a:prstGeom>
          </p:spPr>
        </p:pic>
        <p:pic>
          <p:nvPicPr>
            <p:cNvPr id="28" name="Graphic 27" descr="Checkmark">
              <a:extLst>
                <a:ext uri="{FF2B5EF4-FFF2-40B4-BE49-F238E27FC236}">
                  <a16:creationId xmlns:a16="http://schemas.microsoft.com/office/drawing/2014/main" id="{D1E0128E-AF51-4C20-B82F-D3B6FA3C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54619" y="4205837"/>
              <a:ext cx="340091" cy="34009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2896600-E7A2-4516-9385-26BCF32C84E5}"/>
              </a:ext>
            </a:extLst>
          </p:cNvPr>
          <p:cNvGrpSpPr/>
          <p:nvPr/>
        </p:nvGrpSpPr>
        <p:grpSpPr>
          <a:xfrm>
            <a:off x="6404302" y="1296185"/>
            <a:ext cx="347541" cy="3293842"/>
            <a:chOff x="4897619" y="1224818"/>
            <a:chExt cx="347541" cy="3293842"/>
          </a:xfrm>
        </p:grpSpPr>
        <p:pic>
          <p:nvPicPr>
            <p:cNvPr id="13" name="Graphic 12" descr="Close">
              <a:extLst>
                <a:ext uri="{FF2B5EF4-FFF2-40B4-BE49-F238E27FC236}">
                  <a16:creationId xmlns:a16="http://schemas.microsoft.com/office/drawing/2014/main" id="{6BB48FC9-0111-43BF-A353-1F8743D3D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05069" y="1224818"/>
              <a:ext cx="340091" cy="340091"/>
            </a:xfrm>
            <a:prstGeom prst="rect">
              <a:avLst/>
            </a:prstGeom>
          </p:spPr>
        </p:pic>
        <p:pic>
          <p:nvPicPr>
            <p:cNvPr id="15" name="Graphic 14" descr="Close">
              <a:extLst>
                <a:ext uri="{FF2B5EF4-FFF2-40B4-BE49-F238E27FC236}">
                  <a16:creationId xmlns:a16="http://schemas.microsoft.com/office/drawing/2014/main" id="{B766FA9E-BCE8-4523-9067-60731E2C3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05069" y="1605818"/>
              <a:ext cx="340091" cy="340091"/>
            </a:xfrm>
            <a:prstGeom prst="rect">
              <a:avLst/>
            </a:prstGeom>
          </p:spPr>
        </p:pic>
        <p:pic>
          <p:nvPicPr>
            <p:cNvPr id="16" name="Graphic 15" descr="Close">
              <a:extLst>
                <a:ext uri="{FF2B5EF4-FFF2-40B4-BE49-F238E27FC236}">
                  <a16:creationId xmlns:a16="http://schemas.microsoft.com/office/drawing/2014/main" id="{8BDBAA32-E600-4E6F-8750-BCACD60FA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05069" y="1970509"/>
              <a:ext cx="340091" cy="340091"/>
            </a:xfrm>
            <a:prstGeom prst="rect">
              <a:avLst/>
            </a:prstGeom>
          </p:spPr>
        </p:pic>
        <p:pic>
          <p:nvPicPr>
            <p:cNvPr id="19" name="Graphic 18" descr="Checkmark">
              <a:extLst>
                <a:ext uri="{FF2B5EF4-FFF2-40B4-BE49-F238E27FC236}">
                  <a16:creationId xmlns:a16="http://schemas.microsoft.com/office/drawing/2014/main" id="{9F5DB3CD-C556-4D86-91CF-C5D25BF39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05068" y="2350439"/>
              <a:ext cx="340091" cy="340091"/>
            </a:xfrm>
            <a:prstGeom prst="rect">
              <a:avLst/>
            </a:prstGeom>
          </p:spPr>
        </p:pic>
        <p:pic>
          <p:nvPicPr>
            <p:cNvPr id="21" name="Graphic 20" descr="Checkmark">
              <a:extLst>
                <a:ext uri="{FF2B5EF4-FFF2-40B4-BE49-F238E27FC236}">
                  <a16:creationId xmlns:a16="http://schemas.microsoft.com/office/drawing/2014/main" id="{01BDD08D-93E6-48C2-B825-F5F617D8E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05067" y="2715130"/>
              <a:ext cx="340091" cy="340091"/>
            </a:xfrm>
            <a:prstGeom prst="rect">
              <a:avLst/>
            </a:prstGeom>
          </p:spPr>
        </p:pic>
        <p:pic>
          <p:nvPicPr>
            <p:cNvPr id="23" name="Graphic 22" descr="Close">
              <a:extLst>
                <a:ext uri="{FF2B5EF4-FFF2-40B4-BE49-F238E27FC236}">
                  <a16:creationId xmlns:a16="http://schemas.microsoft.com/office/drawing/2014/main" id="{31D5D358-4CB0-4627-B584-40BC26490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05068" y="3094928"/>
              <a:ext cx="340091" cy="340091"/>
            </a:xfrm>
            <a:prstGeom prst="rect">
              <a:avLst/>
            </a:prstGeom>
          </p:spPr>
        </p:pic>
        <p:pic>
          <p:nvPicPr>
            <p:cNvPr id="25" name="Graphic 24" descr="Close">
              <a:extLst>
                <a:ext uri="{FF2B5EF4-FFF2-40B4-BE49-F238E27FC236}">
                  <a16:creationId xmlns:a16="http://schemas.microsoft.com/office/drawing/2014/main" id="{07CE18EC-9A4F-403B-8774-C9C1BD133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00045" y="3462505"/>
              <a:ext cx="340091" cy="340091"/>
            </a:xfrm>
            <a:prstGeom prst="rect">
              <a:avLst/>
            </a:prstGeom>
          </p:spPr>
        </p:pic>
        <p:pic>
          <p:nvPicPr>
            <p:cNvPr id="27" name="Graphic 26" descr="Checkmark">
              <a:extLst>
                <a:ext uri="{FF2B5EF4-FFF2-40B4-BE49-F238E27FC236}">
                  <a16:creationId xmlns:a16="http://schemas.microsoft.com/office/drawing/2014/main" id="{E1950ABB-4574-41A2-B256-DAE45BEC4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00044" y="3866903"/>
              <a:ext cx="340091" cy="340091"/>
            </a:xfrm>
            <a:prstGeom prst="rect">
              <a:avLst/>
            </a:prstGeom>
          </p:spPr>
        </p:pic>
        <p:pic>
          <p:nvPicPr>
            <p:cNvPr id="29" name="Graphic 28" descr="Checkmark">
              <a:extLst>
                <a:ext uri="{FF2B5EF4-FFF2-40B4-BE49-F238E27FC236}">
                  <a16:creationId xmlns:a16="http://schemas.microsoft.com/office/drawing/2014/main" id="{CD931CFE-E6E3-4E62-B4DC-700754F90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97619" y="4178569"/>
              <a:ext cx="340091" cy="340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9150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30FC9-6D2D-4234-8734-09208C9C0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Results probably lack statistical significance</a:t>
            </a:r>
          </a:p>
          <a:p>
            <a:pPr lvl="1"/>
            <a:r>
              <a:rPr lang="en-US" dirty="0"/>
              <a:t>Requires CV</a:t>
            </a:r>
          </a:p>
          <a:p>
            <a:r>
              <a:rPr lang="en-US" dirty="0"/>
              <a:t>The “basic” </a:t>
            </a:r>
            <a:r>
              <a:rPr lang="en-US" dirty="0" err="1"/>
              <a:t>UNet</a:t>
            </a:r>
            <a:r>
              <a:rPr lang="en-US" dirty="0"/>
              <a:t> is not bad</a:t>
            </a:r>
          </a:p>
          <a:p>
            <a:pPr lvl="1"/>
            <a:r>
              <a:rPr lang="en-US" dirty="0"/>
              <a:t>Can be improved</a:t>
            </a:r>
          </a:p>
          <a:p>
            <a:r>
              <a:rPr lang="en-US" dirty="0"/>
              <a:t>Pretraining on ImageNet helps</a:t>
            </a:r>
          </a:p>
          <a:p>
            <a:pPr lvl="1"/>
            <a:r>
              <a:rPr lang="en-US" dirty="0"/>
              <a:t>Especially when the NN goes deeper</a:t>
            </a:r>
          </a:p>
          <a:p>
            <a:r>
              <a:rPr lang="en-US" dirty="0"/>
              <a:t>Squeeze-and-Excitation block don’t have a clear effect</a:t>
            </a:r>
          </a:p>
          <a:p>
            <a:pPr lvl="1"/>
            <a:r>
              <a:rPr lang="en-US" dirty="0"/>
              <a:t>Requires further experiments</a:t>
            </a:r>
          </a:p>
          <a:p>
            <a:r>
              <a:rPr lang="en-US" dirty="0"/>
              <a:t>It was fun</a:t>
            </a:r>
            <a:endParaRPr lang="en-US" b="1" dirty="0"/>
          </a:p>
          <a:p>
            <a:pPr lvl="1"/>
            <a:endParaRPr lang="he-I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1765C-D0A1-4555-8622-534C6962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1300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30FC9-6D2D-4234-8734-09208C9C0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Segmentation of gliomas (tumors) in brain MRI</a:t>
            </a:r>
          </a:p>
          <a:p>
            <a:pPr lvl="1"/>
            <a:r>
              <a:rPr lang="en-US" dirty="0"/>
              <a:t>Using BraTS18 dataset</a:t>
            </a:r>
          </a:p>
          <a:p>
            <a:pPr lvl="1"/>
            <a:r>
              <a:rPr lang="en-US" dirty="0"/>
              <a:t>Compare to leaderboard results from past </a:t>
            </a:r>
            <a:r>
              <a:rPr lang="en-US" dirty="0" err="1"/>
              <a:t>BraTS</a:t>
            </a:r>
            <a:r>
              <a:rPr lang="en-US" dirty="0"/>
              <a:t> challenges</a:t>
            </a:r>
          </a:p>
          <a:p>
            <a:r>
              <a:rPr lang="en-US" dirty="0"/>
              <a:t>Exploring modifications of the basic </a:t>
            </a:r>
            <a:r>
              <a:rPr lang="en-US" dirty="0" err="1"/>
              <a:t>UNet</a:t>
            </a:r>
            <a:endParaRPr lang="en-US" dirty="0"/>
          </a:p>
          <a:p>
            <a:pPr lvl="1"/>
            <a:r>
              <a:rPr lang="en-US" dirty="0"/>
              <a:t>Different encoders</a:t>
            </a:r>
          </a:p>
          <a:p>
            <a:pPr lvl="2"/>
            <a:r>
              <a:rPr lang="en-US" dirty="0" err="1"/>
              <a:t>UNet</a:t>
            </a:r>
            <a:r>
              <a:rPr lang="en-US" dirty="0"/>
              <a:t>, Resnet34/50</a:t>
            </a:r>
            <a:endParaRPr lang="en-US" strike="sngStrike" dirty="0"/>
          </a:p>
          <a:p>
            <a:pPr lvl="1"/>
            <a:r>
              <a:rPr lang="en-US" dirty="0"/>
              <a:t>Transfer learning from non-medical domain (pretrained encoder on ImageNet)</a:t>
            </a:r>
          </a:p>
          <a:p>
            <a:pPr lvl="1"/>
            <a:r>
              <a:rPr lang="en-US" dirty="0"/>
              <a:t>Squeeze-and-Excitation (Self Attention)</a:t>
            </a:r>
            <a:endParaRPr lang="en-US" b="1" dirty="0"/>
          </a:p>
          <a:p>
            <a:pPr lvl="1"/>
            <a:endParaRPr lang="he-I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1765C-D0A1-4555-8622-534C6962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  <a:endParaRPr lang="he-IL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FE4354A-4281-4BD4-BEB4-AC8D28563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4798" y="4587874"/>
            <a:ext cx="510603" cy="555625"/>
          </a:xfrm>
        </p:spPr>
        <p:txBody>
          <a:bodyPr/>
          <a:lstStyle/>
          <a:p>
            <a:fld id="{5A70D442-B9FB-491C-A565-5BE8A85F628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920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41765C-D0A1-4555-8622-534C69628B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dirty="0"/>
              <a:t>Thanks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552338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30FC9-6D2D-4234-8734-09208C9C0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BraTS</a:t>
            </a:r>
            <a:r>
              <a:rPr lang="en-US" dirty="0"/>
              <a:t> 2018 – Brain tumor segmentation challenge</a:t>
            </a:r>
          </a:p>
          <a:p>
            <a:pPr lvl="1"/>
            <a:r>
              <a:rPr lang="en-US" dirty="0"/>
              <a:t>Comes with 4 Modalities (T1, T1Gd, T2, FLAIR)</a:t>
            </a:r>
          </a:p>
          <a:p>
            <a:pPr lvl="1"/>
            <a:r>
              <a:rPr lang="en-US" dirty="0"/>
              <a:t>HGG and LGG tumors (High-grade and low-grade gliomas)</a:t>
            </a:r>
          </a:p>
          <a:p>
            <a:r>
              <a:rPr lang="en-US" dirty="0"/>
              <a:t>Total of 285 scans (~19000 annotated slices)</a:t>
            </a:r>
          </a:p>
          <a:p>
            <a:pPr lvl="1"/>
            <a:r>
              <a:rPr lang="en-US" dirty="0"/>
              <a:t>60-20-20 train-validation-test split (by patient)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b="1" dirty="0"/>
          </a:p>
          <a:p>
            <a:pPr lvl="1"/>
            <a:endParaRPr lang="he-I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1765C-D0A1-4555-8622-534C6962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he-IL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ABC4EB13-7C3F-42DC-9075-73BBB5B7E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4798" y="4587874"/>
            <a:ext cx="510603" cy="555625"/>
          </a:xfrm>
        </p:spPr>
        <p:txBody>
          <a:bodyPr/>
          <a:lstStyle/>
          <a:p>
            <a:fld id="{5A70D442-B9FB-491C-A565-5BE8A85F628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4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78CEA2-D1DB-4DC7-A299-E63973143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65475"/>
            <a:ext cx="8686800" cy="3385863"/>
          </a:xfrm>
        </p:spPr>
        <p:txBody>
          <a:bodyPr>
            <a:normAutofit/>
          </a:bodyPr>
          <a:lstStyle/>
          <a:p>
            <a:r>
              <a:rPr lang="en-US" dirty="0"/>
              <a:t>Simplifications made:</a:t>
            </a:r>
          </a:p>
          <a:p>
            <a:pPr lvl="1"/>
            <a:r>
              <a:rPr lang="en-US" dirty="0"/>
              <a:t>Took only T1Gd, T2 and FLAIR modalities (3 channels)</a:t>
            </a:r>
          </a:p>
          <a:p>
            <a:pPr lvl="1"/>
            <a:r>
              <a:rPr lang="en-US" dirty="0"/>
              <a:t>Merged 4 segmentation masks to a single binary mask (“Whole Tumor” label)</a:t>
            </a:r>
          </a:p>
          <a:p>
            <a:pPr lvl="1"/>
            <a:r>
              <a:rPr lang="en-US" dirty="0"/>
              <a:t>Feeding 2D slices instead of 3D volumes</a:t>
            </a:r>
          </a:p>
          <a:p>
            <a:endParaRPr lang="he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E9DEC9-BD53-4AD3-8191-977061AA5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AF67E4-419D-40E6-9080-6A8020CF0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he-I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D82E38-852E-498A-AC1A-731790FD2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03"/>
          <a:stretch/>
        </p:blipFill>
        <p:spPr bwMode="auto">
          <a:xfrm>
            <a:off x="227014" y="2420115"/>
            <a:ext cx="8625173" cy="216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918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41765C-D0A1-4555-8622-534C69628B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dirty="0"/>
              <a:t>Chosen Method</a:t>
            </a:r>
            <a:r>
              <a:rPr lang="en-US" sz="4000" dirty="0"/>
              <a:t>(s)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2768498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D330FC9-6D2D-4234-8734-09208C9C09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00149"/>
                <a:ext cx="3783724" cy="315118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Baseline for further experiments</a:t>
                </a:r>
              </a:p>
              <a:p>
                <a:r>
                  <a:rPr lang="en-US" dirty="0" err="1"/>
                  <a:t>PyTorch</a:t>
                </a:r>
                <a:r>
                  <a:rPr lang="en-US" dirty="0"/>
                  <a:t> implementation</a:t>
                </a:r>
              </a:p>
              <a:p>
                <a:pPr lvl="1"/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Adam</a:t>
                </a:r>
                <a:r>
                  <a:rPr lang="en-US" dirty="0"/>
                  <a:t> optimizer with </a:t>
                </a:r>
                <a:r>
                  <a:rPr lang="en-US" dirty="0" err="1">
                    <a:solidFill>
                      <a:schemeClr val="accent5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StepLR</a:t>
                </a:r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:r>
                  <a:rPr lang="en-US" dirty="0"/>
                  <a:t>scheduling (</a:t>
                </a:r>
                <a:r>
                  <a:rPr lang="en-US" dirty="0" err="1">
                    <a:solidFill>
                      <a:schemeClr val="accent5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init_lr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=1e-4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 err="1">
                    <a:solidFill>
                      <a:schemeClr val="accent5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batch_size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=64</a:t>
                </a:r>
              </a:p>
              <a:p>
                <a:pPr lvl="1"/>
                <a:r>
                  <a:rPr lang="en-US" dirty="0" err="1">
                    <a:solidFill>
                      <a:schemeClr val="accent5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num_epochs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=60</a:t>
                </a:r>
              </a:p>
              <a:p>
                <a:pPr lvl="1"/>
                <a:r>
                  <a:rPr lang="en-US" dirty="0" err="1">
                    <a:solidFill>
                      <a:schemeClr val="accent5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SoftDiceLoss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01</m:t>
                    </m:r>
                    <m:r>
                      <a:rPr lang="en-US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endParaRPr>
              </a:p>
              <a:p>
                <a:pPr lvl="1"/>
                <a:r>
                  <a:rPr lang="en-US" dirty="0" err="1">
                    <a:solidFill>
                      <a:schemeClr val="accent5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num_params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=7.7M</a:t>
                </a:r>
              </a:p>
              <a:p>
                <a:endParaRPr lang="en-US" dirty="0"/>
              </a:p>
              <a:p>
                <a:pPr lvl="1"/>
                <a:endParaRPr lang="en-US" b="1" dirty="0"/>
              </a:p>
              <a:p>
                <a:pPr lvl="1"/>
                <a:endParaRPr lang="he-IL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D330FC9-6D2D-4234-8734-09208C9C09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00149"/>
                <a:ext cx="3783724" cy="3151189"/>
              </a:xfrm>
              <a:blipFill>
                <a:blip r:embed="rId3"/>
                <a:stretch>
                  <a:fillRect l="-3548" t="-2515" b="-270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241765C-D0A1-4555-8622-534C6962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#1 – Basic </a:t>
            </a:r>
            <a:r>
              <a:rPr lang="en-US" dirty="0" err="1"/>
              <a:t>UNet</a:t>
            </a:r>
            <a:endParaRPr lang="he-I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293C48-A603-4E94-A731-61C6EF316C16}"/>
              </a:ext>
            </a:extLst>
          </p:cNvPr>
          <p:cNvGrpSpPr/>
          <p:nvPr/>
        </p:nvGrpSpPr>
        <p:grpSpPr>
          <a:xfrm>
            <a:off x="4135992" y="182598"/>
            <a:ext cx="4916207" cy="4601278"/>
            <a:chOff x="4135992" y="182598"/>
            <a:chExt cx="4916207" cy="460127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F7AB3EC-48F7-4E80-A96F-D8A08B8A76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992" y="767610"/>
              <a:ext cx="4916207" cy="4016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ask predictions">
              <a:extLst>
                <a:ext uri="{FF2B5EF4-FFF2-40B4-BE49-F238E27FC236}">
                  <a16:creationId xmlns:a16="http://schemas.microsoft.com/office/drawing/2014/main" id="{EEA18E9A-6C11-406E-A1FB-774C3952A3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87" t="4455" r="70140" b="79903"/>
            <a:stretch/>
          </p:blipFill>
          <p:spPr bwMode="auto">
            <a:xfrm>
              <a:off x="4293395" y="182598"/>
              <a:ext cx="509588" cy="538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mask predictions">
              <a:extLst>
                <a:ext uri="{FF2B5EF4-FFF2-40B4-BE49-F238E27FC236}">
                  <a16:creationId xmlns:a16="http://schemas.microsoft.com/office/drawing/2014/main" id="{8D50F57F-9CC9-4826-8F5A-04B4915541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44" t="5593" r="36363" b="78893"/>
            <a:stretch/>
          </p:blipFill>
          <p:spPr bwMode="auto">
            <a:xfrm>
              <a:off x="8407398" y="197838"/>
              <a:ext cx="509588" cy="538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8068BB5-8490-463F-A488-DD45C190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4798" y="4587874"/>
            <a:ext cx="510603" cy="555625"/>
          </a:xfrm>
        </p:spPr>
        <p:txBody>
          <a:bodyPr/>
          <a:lstStyle/>
          <a:p>
            <a:fld id="{5A70D442-B9FB-491C-A565-5BE8A85F628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68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44A3916C-CC09-442C-B790-AC79F0E78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1765C-D0A1-4555-8622-534C6962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#1 – Basic </a:t>
            </a:r>
            <a:r>
              <a:rPr lang="en-US" dirty="0" err="1"/>
              <a:t>UNet</a:t>
            </a:r>
            <a:r>
              <a:rPr lang="en-US" dirty="0"/>
              <a:t> – Results</a:t>
            </a:r>
            <a:endParaRPr lang="he-IL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59B18EC-9BD4-4457-AA89-DFA44F3C91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3517809"/>
              </p:ext>
            </p:extLst>
          </p:nvPr>
        </p:nvGraphicFramePr>
        <p:xfrm>
          <a:off x="2462182" y="836029"/>
          <a:ext cx="3617381" cy="13889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BE4C57D-B6F4-4C13-A6FD-275D7A80B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4077749"/>
              </p:ext>
            </p:extLst>
          </p:nvPr>
        </p:nvGraphicFramePr>
        <p:xfrm>
          <a:off x="0" y="2095499"/>
          <a:ext cx="4443043" cy="3287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9F5755D4-0085-4BB7-AF49-09F18A6FA1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3918889"/>
              </p:ext>
            </p:extLst>
          </p:nvPr>
        </p:nvGraphicFramePr>
        <p:xfrm>
          <a:off x="4572000" y="2095499"/>
          <a:ext cx="4443043" cy="3287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318448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44A3916C-CC09-442C-B790-AC79F0E78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1765C-D0A1-4555-8622-534C6962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#1 – Basic </a:t>
            </a:r>
            <a:r>
              <a:rPr lang="en-US" dirty="0" err="1"/>
              <a:t>UNet</a:t>
            </a:r>
            <a:r>
              <a:rPr lang="en-US" dirty="0"/>
              <a:t> – Results</a:t>
            </a:r>
            <a:endParaRPr lang="he-IL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3AC8F1AD-4A9C-4A9F-92E2-09486FF04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6" y="1195620"/>
            <a:ext cx="2882718" cy="299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3C106264-B6B0-46E0-AFBD-23712F794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372" y="1195619"/>
            <a:ext cx="2882718" cy="299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51A9C110-BC10-452B-A4AB-554F8DAB7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683" y="1195618"/>
            <a:ext cx="2882718" cy="299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488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30FC9-6D2D-4234-8734-09208C9C0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Replaced the encoder part of the basic </a:t>
            </a:r>
            <a:r>
              <a:rPr lang="en-US" dirty="0" err="1"/>
              <a:t>UNet</a:t>
            </a:r>
            <a:endParaRPr lang="en-US" dirty="0"/>
          </a:p>
          <a:p>
            <a:pPr lvl="1"/>
            <a:r>
              <a:rPr lang="en-US" dirty="0"/>
              <a:t>Decoder stays the same</a:t>
            </a:r>
          </a:p>
          <a:p>
            <a:r>
              <a:rPr lang="en-US" dirty="0"/>
              <a:t>Encoder-Decoder skip connections before every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Maxpool</a:t>
            </a:r>
            <a:r>
              <a:rPr lang="en-US" dirty="0"/>
              <a:t> operation </a:t>
            </a:r>
          </a:p>
          <a:p>
            <a:r>
              <a:rPr lang="en-US" dirty="0"/>
              <a:t>Different backbones:</a:t>
            </a:r>
          </a:p>
          <a:p>
            <a:pPr lvl="1"/>
            <a:r>
              <a:rPr lang="en-US" dirty="0"/>
              <a:t>ResNet34 (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24.5M params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ResNet50 (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32.5M params</a:t>
            </a:r>
            <a:r>
              <a:rPr lang="en-US" dirty="0"/>
              <a:t>)</a:t>
            </a:r>
          </a:p>
          <a:p>
            <a:r>
              <a:rPr lang="en-US" dirty="0"/>
              <a:t>Same hyperparameters as method #1</a:t>
            </a:r>
          </a:p>
          <a:p>
            <a:pPr lvl="1"/>
            <a:r>
              <a:rPr lang="en-US" dirty="0"/>
              <a:t>Adam optimizer, LR scheduling, batch size etc.</a:t>
            </a:r>
          </a:p>
          <a:p>
            <a:endParaRPr lang="en-US" dirty="0"/>
          </a:p>
          <a:p>
            <a:pPr lvl="1"/>
            <a:endParaRPr lang="en-US" b="1" dirty="0"/>
          </a:p>
          <a:p>
            <a:pPr lvl="1"/>
            <a:endParaRPr lang="he-I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1765C-D0A1-4555-8622-534C6962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#2 – </a:t>
            </a:r>
            <a:r>
              <a:rPr lang="en-US" dirty="0" err="1"/>
              <a:t>UNet</a:t>
            </a:r>
            <a:r>
              <a:rPr lang="en-US" dirty="0"/>
              <a:t> with </a:t>
            </a:r>
            <a:r>
              <a:rPr lang="en-US" dirty="0" err="1"/>
              <a:t>ResNet</a:t>
            </a:r>
            <a:r>
              <a:rPr lang="en-US" dirty="0"/>
              <a:t> encoder</a:t>
            </a:r>
            <a:endParaRPr lang="he-I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3298C2-9C48-4362-8CCA-AF340E56E4A7}"/>
              </a:ext>
            </a:extLst>
          </p:cNvPr>
          <p:cNvGrpSpPr/>
          <p:nvPr/>
        </p:nvGrpSpPr>
        <p:grpSpPr>
          <a:xfrm>
            <a:off x="5979958" y="2804160"/>
            <a:ext cx="3164042" cy="2239370"/>
            <a:chOff x="5127940" y="2415539"/>
            <a:chExt cx="3937818" cy="2787015"/>
          </a:xfrm>
        </p:grpSpPr>
        <p:pic>
          <p:nvPicPr>
            <p:cNvPr id="3074" name="Picture 2" descr="Understanding and visualizing ResNets - Towards Data Science">
              <a:extLst>
                <a:ext uri="{FF2B5EF4-FFF2-40B4-BE49-F238E27FC236}">
                  <a16:creationId xmlns:a16="http://schemas.microsoft.com/office/drawing/2014/main" id="{8CFF6ED3-CE76-4A8F-84BD-3775823FB8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1732"/>
            <a:stretch/>
          </p:blipFill>
          <p:spPr bwMode="auto">
            <a:xfrm>
              <a:off x="5127940" y="2415539"/>
              <a:ext cx="3937818" cy="2787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7EEF97C-49D0-4727-BA30-129A905099F2}"/>
                </a:ext>
              </a:extLst>
            </p:cNvPr>
            <p:cNvSpPr/>
            <p:nvPr/>
          </p:nvSpPr>
          <p:spPr>
            <a:xfrm>
              <a:off x="6444127" y="4601251"/>
              <a:ext cx="2033247" cy="383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ResNet34 Encoder</a:t>
              </a:r>
              <a:endParaRPr lang="he-IL" sz="1400" dirty="0"/>
            </a:p>
          </p:txBody>
        </p:sp>
      </p:grp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EB822DC2-6E08-46BC-8E9B-AED6C2B64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4798" y="4587874"/>
            <a:ext cx="510603" cy="555625"/>
          </a:xfrm>
        </p:spPr>
        <p:txBody>
          <a:bodyPr/>
          <a:lstStyle/>
          <a:p>
            <a:fld id="{5A70D442-B9FB-491C-A565-5BE8A85F628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022450"/>
      </p:ext>
    </p:extLst>
  </p:cSld>
  <p:clrMapOvr>
    <a:masterClrMapping/>
  </p:clrMapOvr>
</p:sld>
</file>

<file path=ppt/theme/theme1.xml><?xml version="1.0" encoding="utf-8"?>
<a:theme xmlns:a="http://schemas.openxmlformats.org/drawingml/2006/main" name="Structure Wide">
  <a:themeElements>
    <a:clrScheme name="Sharp Slide">
      <a:dk1>
        <a:srgbClr val="000000"/>
      </a:dk1>
      <a:lt1>
        <a:srgbClr val="FFFFFF"/>
      </a:lt1>
      <a:dk2>
        <a:srgbClr val="002147"/>
      </a:dk2>
      <a:lt2>
        <a:srgbClr val="D49F0F"/>
      </a:lt2>
      <a:accent1>
        <a:srgbClr val="A69F88"/>
      </a:accent1>
      <a:accent2>
        <a:srgbClr val="768692"/>
      </a:accent2>
      <a:accent3>
        <a:srgbClr val="00A3E0"/>
      </a:accent3>
      <a:accent4>
        <a:srgbClr val="CE0F69"/>
      </a:accent4>
      <a:accent5>
        <a:srgbClr val="EF3340"/>
      </a:accent5>
      <a:accent6>
        <a:srgbClr val="FF6A13"/>
      </a:accent6>
      <a:hlink>
        <a:srgbClr val="A69F88"/>
      </a:hlink>
      <a:folHlink>
        <a:srgbClr val="A69F88"/>
      </a:folHlink>
    </a:clrScheme>
    <a:fontScheme name="Custom 16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tmpF256</Template>
  <TotalTime>65622</TotalTime>
  <Words>803</Words>
  <Application>Microsoft Office PowerPoint</Application>
  <PresentationFormat>On-screen Show (16:9)</PresentationFormat>
  <Paragraphs>189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Wingdings</vt:lpstr>
      <vt:lpstr>Calibri</vt:lpstr>
      <vt:lpstr>Consolas</vt:lpstr>
      <vt:lpstr>Webdings</vt:lpstr>
      <vt:lpstr>Arial</vt:lpstr>
      <vt:lpstr>Tahoma</vt:lpstr>
      <vt:lpstr>Century Gothic</vt:lpstr>
      <vt:lpstr>Cambria Math</vt:lpstr>
      <vt:lpstr>Structure Wide</vt:lpstr>
      <vt:lpstr>Final Project – MRI Segmentation 336016 – Deep Learning Applications in MRI Spring 2020</vt:lpstr>
      <vt:lpstr>Project Goal</vt:lpstr>
      <vt:lpstr>Dataset</vt:lpstr>
      <vt:lpstr>Dataset</vt:lpstr>
      <vt:lpstr>Chosen Method(s)</vt:lpstr>
      <vt:lpstr>Method #1 – Basic UNet</vt:lpstr>
      <vt:lpstr>Method #1 – Basic UNet – Results</vt:lpstr>
      <vt:lpstr>Method #1 – Basic UNet – Results</vt:lpstr>
      <vt:lpstr>Method #2 – UNet with ResNet encoder</vt:lpstr>
      <vt:lpstr>Method #2 – UNet with ResNet encoder – Results</vt:lpstr>
      <vt:lpstr>Method #3 – UNet with ResNet pretrained encoder</vt:lpstr>
      <vt:lpstr>PowerPoint Presentation</vt:lpstr>
      <vt:lpstr>Method #3 – UNet with ResNet pretrained encoder– Results ResNet34 pretrained encoder</vt:lpstr>
      <vt:lpstr>Method #4 – Squeeze-and-Excitation (SE)</vt:lpstr>
      <vt:lpstr>Method #4 – Squeeze-and-Excitation (SE)</vt:lpstr>
      <vt:lpstr>PowerPoint Presentation</vt:lpstr>
      <vt:lpstr>Method #4 – Squeeze-and-Excitation (SE) – Results ResNet50 pretrained encoder with SE blocks </vt:lpstr>
      <vt:lpstr>Results Summary</vt:lpstr>
      <vt:lpstr>Conclusions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Whit McCullough</dc:creator>
  <cp:lastModifiedBy>Tom Ron</cp:lastModifiedBy>
  <cp:revision>655</cp:revision>
  <dcterms:created xsi:type="dcterms:W3CDTF">2015-02-17T21:17:56Z</dcterms:created>
  <dcterms:modified xsi:type="dcterms:W3CDTF">2020-06-28T07:10:46Z</dcterms:modified>
</cp:coreProperties>
</file>